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4"/>
    <p:sldMasterId id="2147484458" r:id="rId5"/>
    <p:sldMasterId id="2147484525" r:id="rId6"/>
    <p:sldMasterId id="2147484534" r:id="rId7"/>
    <p:sldMasterId id="2147484555" r:id="rId8"/>
    <p:sldMasterId id="2147484591" r:id="rId9"/>
  </p:sldMasterIdLst>
  <p:notesMasterIdLst>
    <p:notesMasterId r:id="rId45"/>
  </p:notesMasterIdLst>
  <p:handoutMasterIdLst>
    <p:handoutMasterId r:id="rId46"/>
  </p:handoutMasterIdLst>
  <p:sldIdLst>
    <p:sldId id="1630" r:id="rId10"/>
    <p:sldId id="1652" r:id="rId11"/>
    <p:sldId id="1634" r:id="rId12"/>
    <p:sldId id="1658" r:id="rId13"/>
    <p:sldId id="1657" r:id="rId14"/>
    <p:sldId id="1636" r:id="rId15"/>
    <p:sldId id="1563" r:id="rId16"/>
    <p:sldId id="1607" r:id="rId17"/>
    <p:sldId id="1564" r:id="rId18"/>
    <p:sldId id="1612" r:id="rId19"/>
    <p:sldId id="1598" r:id="rId20"/>
    <p:sldId id="1656" r:id="rId21"/>
    <p:sldId id="1655" r:id="rId22"/>
    <p:sldId id="1638" r:id="rId23"/>
    <p:sldId id="1606" r:id="rId24"/>
    <p:sldId id="1565" r:id="rId25"/>
    <p:sldId id="1566" r:id="rId26"/>
    <p:sldId id="1567" r:id="rId27"/>
    <p:sldId id="1568" r:id="rId28"/>
    <p:sldId id="1569" r:id="rId29"/>
    <p:sldId id="1611" r:id="rId30"/>
    <p:sldId id="1641" r:id="rId31"/>
    <p:sldId id="1639" r:id="rId32"/>
    <p:sldId id="1605" r:id="rId33"/>
    <p:sldId id="1610" r:id="rId34"/>
    <p:sldId id="1609" r:id="rId35"/>
    <p:sldId id="1642" r:id="rId36"/>
    <p:sldId id="1618" r:id="rId37"/>
    <p:sldId id="1648" r:id="rId38"/>
    <p:sldId id="1643" r:id="rId39"/>
    <p:sldId id="1645" r:id="rId40"/>
    <p:sldId id="1659" r:id="rId41"/>
    <p:sldId id="1660" r:id="rId42"/>
    <p:sldId id="1661" r:id="rId43"/>
    <p:sldId id="1650"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630"/>
            <p14:sldId id="1652"/>
            <p14:sldId id="1634"/>
            <p14:sldId id="1658"/>
            <p14:sldId id="1657"/>
            <p14:sldId id="1636"/>
            <p14:sldId id="1563"/>
            <p14:sldId id="1607"/>
            <p14:sldId id="1564"/>
            <p14:sldId id="1612"/>
            <p14:sldId id="1598"/>
            <p14:sldId id="1656"/>
            <p14:sldId id="1655"/>
            <p14:sldId id="1638"/>
            <p14:sldId id="1606"/>
            <p14:sldId id="1565"/>
            <p14:sldId id="1566"/>
            <p14:sldId id="1567"/>
            <p14:sldId id="1568"/>
            <p14:sldId id="1569"/>
            <p14:sldId id="1611"/>
            <p14:sldId id="1641"/>
            <p14:sldId id="1639"/>
            <p14:sldId id="1605"/>
            <p14:sldId id="1610"/>
            <p14:sldId id="1609"/>
            <p14:sldId id="1642"/>
            <p14:sldId id="1618"/>
            <p14:sldId id="1648"/>
            <p14:sldId id="1643"/>
            <p14:sldId id="1645"/>
            <p14:sldId id="1659"/>
            <p14:sldId id="1660"/>
            <p14:sldId id="1661"/>
          </p14:sldIdLst>
        </p14:section>
        <p14:section name="Outtro" id="{06DE65B1-6014-4CEE-AB7E-2EE1648AA32B}">
          <p14:sldIdLst>
            <p14:sldId id="1650"/>
          </p14:sldIdLst>
        </p14:section>
        <p14:section name="Appendix" id="{46512C75-7E2C-4C94-8152-9542C45288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ext uri="{19B8F6BF-5375-455C-9EA6-DF929625EA0E}">
        <p15:presenceInfo xmlns:p15="http://schemas.microsoft.com/office/powerpoint/2012/main" userId="a25184d55ffa7663" providerId="Windows Live"/>
      </p:ext>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3C00"/>
    <a:srgbClr val="FFFFFF"/>
    <a:srgbClr val="009E49"/>
    <a:srgbClr val="0072C6"/>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741" autoAdjust="0"/>
    <p:restoredTop sz="76295" autoAdjust="0"/>
  </p:normalViewPr>
  <p:slideViewPr>
    <p:cSldViewPr snapToObjects="1">
      <p:cViewPr varScale="1">
        <p:scale>
          <a:sx n="81" d="100"/>
          <a:sy n="81" d="100"/>
        </p:scale>
        <p:origin x="102" y="1038"/>
      </p:cViewPr>
      <p:guideLst/>
    </p:cSldViewPr>
  </p:slideViewPr>
  <p:outlineViewPr>
    <p:cViewPr>
      <p:scale>
        <a:sx n="33" d="100"/>
        <a:sy n="33" d="100"/>
      </p:scale>
      <p:origin x="0" y="-2862"/>
    </p:cViewPr>
  </p:outlineViewPr>
  <p:notesTextViewPr>
    <p:cViewPr>
      <p:scale>
        <a:sx n="3" d="2"/>
        <a:sy n="3" d="2"/>
      </p:scale>
      <p:origin x="0" y="0"/>
    </p:cViewPr>
  </p:notesTextViewPr>
  <p:sorterViewPr>
    <p:cViewPr>
      <p:scale>
        <a:sx n="50" d="100"/>
        <a:sy n="50" d="100"/>
      </p:scale>
      <p:origin x="0" y="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4-07-08T12:52:09.719" idx="61">
    <p:pos x="6648" y="786"/>
    <p:text>mention about SharePoint Feeds getting no focus</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11/25/2014</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11/25/2014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932640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74843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07246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11/25/2014</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12</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901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8486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demo sample from MSDN Code Gallery http://code.msdn.microsoft.com/Office-365-APIs-How-to-use-609102ea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075953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 Power Hour O365aPI Full Stack demo https://github.com/OfficeDev/SharePoint-Power-Hour-Code-Samples/tree/master/O365ApiFullStack</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560807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 Project</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634610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11/25/2014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7324248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50749186"/>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145248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9191642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07084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288461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9986426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458105773"/>
      </p:ext>
    </p:extLst>
  </p:cSld>
  <p:clrMapOvr>
    <a:masterClrMapping/>
  </p:clrMapOvr>
  <p:transition>
    <p:fade/>
  </p:transition>
  <p:timing>
    <p:tnLst>
      <p:par>
        <p:cTn id="1" dur="indefinite" restart="never" nodeType="tmRoot"/>
      </p:par>
    </p:tnLst>
  </p:timing>
  <p:hf hdr="0"/>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1419764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7275" y="77717"/>
            <a:ext cx="11711014" cy="854886"/>
          </a:xfrm>
          <a:prstGeom prst="rect">
            <a:avLst/>
          </a:prstGeom>
        </p:spPr>
        <p:txBody>
          <a:bodyPr/>
          <a:lstStyle>
            <a:lvl1pPr>
              <a:defRPr/>
            </a:lvl1pPr>
          </a:lstStyle>
          <a:p>
            <a:r>
              <a:rPr lang="en-US" dirty="0" smtClean="0"/>
              <a:t>Slide Title</a:t>
            </a:r>
            <a:endParaRPr lang="en-US" dirty="0"/>
          </a:p>
        </p:txBody>
      </p:sp>
      <p:sp>
        <p:nvSpPr>
          <p:cNvPr id="3" name="Content Placeholder 2"/>
          <p:cNvSpPr>
            <a:spLocks noGrp="1"/>
          </p:cNvSpPr>
          <p:nvPr>
            <p:ph idx="1" hasCustomPrompt="1"/>
          </p:nvPr>
        </p:nvSpPr>
        <p:spPr>
          <a:xfrm>
            <a:off x="518187" y="1476622"/>
            <a:ext cx="11400103" cy="5284752"/>
          </a:xfrm>
          <a:prstGeom prst="rect">
            <a:avLst/>
          </a:prstGeom>
        </p:spPr>
        <p:txBody>
          <a:bodyPr/>
          <a:lstStyle>
            <a:lvl1pPr marL="354441" indent="-354441">
              <a:spcBef>
                <a:spcPts val="612"/>
              </a:spcBef>
              <a:spcAft>
                <a:spcPts val="204"/>
              </a:spcAft>
              <a:buFont typeface="Arial" pitchFamily="34" charset="0"/>
              <a:buChar char="•"/>
              <a:defRPr>
                <a:latin typeface="+mn-lt"/>
              </a:defRPr>
            </a:lvl1pPr>
            <a:lvl2pPr>
              <a:spcBef>
                <a:spcPts val="306"/>
              </a:spcBef>
              <a:spcAft>
                <a:spcPts val="306"/>
              </a:spcAft>
              <a:defRPr>
                <a:latin typeface="+mn-lt"/>
              </a:defRPr>
            </a:lvl2pPr>
            <a:lvl3pPr marL="692697" indent="0">
              <a:buFont typeface="Arial" pitchFamily="34" charset="0"/>
              <a:buNone/>
              <a:defRPr b="0">
                <a:latin typeface="Lucida Console" panose="020B0609040504020204" pitchFamily="49" charset="0"/>
              </a:defRPr>
            </a:lvl3pPr>
            <a:lvl4pPr marL="987255" indent="-291320">
              <a:buFont typeface="Arial" pitchFamily="34" charset="0"/>
              <a:buChar char="•"/>
              <a:defRPr/>
            </a:lvl4pPr>
            <a:lvl5pPr marL="984017" indent="-291320">
              <a:buFont typeface="Arial" pitchFamily="34" charset="0"/>
              <a:buChar char="•"/>
              <a:defRPr/>
            </a:lvl5pPr>
          </a:lstStyle>
          <a:p>
            <a:pPr lvl="0"/>
            <a:r>
              <a:rPr lang="en-US"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1022430"/>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988747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7635446"/>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3170145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871887"/>
      </p:ext>
    </p:extLst>
  </p:cSld>
  <p:clrMapOvr>
    <a:masterClrMapping/>
  </p:clrMapOvr>
  <p:transition>
    <p:fade/>
  </p:transition>
  <p:extLst>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smtClean="0"/>
              <a:t>Click to edit Master title style</a:t>
            </a:r>
            <a:endParaRPr lang="en-US" dirty="0"/>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smtClean="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0523486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58842580"/>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223704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43820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0744762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6462300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66830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03161732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003019544"/>
      </p:ext>
    </p:extLst>
  </p:cSld>
  <p:clrMapOvr>
    <a:masterClrMapping/>
  </p:clrMapOvr>
  <p:transition>
    <p:fade/>
  </p:transition>
  <p:timing>
    <p:tnLst>
      <p:par>
        <p:cTn id="1" dur="indefinite" restart="never" nodeType="tmRoot"/>
      </p:par>
    </p:tnLst>
  </p:timing>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566869123"/>
      </p:ext>
    </p:extLst>
  </p:cSld>
  <p:clrMapOvr>
    <a:masterClrMapping/>
  </p:clrMapOvr>
  <p:transition>
    <p:fade/>
  </p:transition>
  <p:timing>
    <p:tnLst>
      <p:par>
        <p:cTn id="1" dur="indefinite" restart="never" nodeType="tmRoot"/>
      </p:par>
    </p:tnLst>
  </p:timing>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075779133"/>
      </p:ext>
    </p:extLst>
  </p:cSld>
  <p:clrMapOvr>
    <a:masterClrMapping/>
  </p:clrMapOvr>
  <p:transition>
    <p:fade/>
  </p:transition>
  <p:timing>
    <p:tnLst>
      <p:par>
        <p:cTn id="1" dur="indefinite" restart="never" nodeType="tmRoot"/>
      </p:par>
    </p:tnLst>
  </p:timing>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264572339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76966624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66003158"/>
      </p:ext>
    </p:extLst>
  </p:cSld>
  <p:clrMapOvr>
    <a:masterClrMapping/>
  </p:clrMapOvr>
  <p:transition>
    <p:fade/>
  </p:transition>
  <p:timing>
    <p:tnLst>
      <p:par>
        <p:cTn id="1" dur="indefinite" restart="never" nodeType="tmRoot"/>
      </p:par>
    </p:tnLst>
  </p:timing>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timing>
    <p:tnLst>
      <p:par>
        <p:cTn id="1" dur="indefinite" restart="never" nodeType="tmRoot"/>
      </p:par>
    </p:tnLst>
  </p:timing>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66941023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141306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98744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753359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897633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619654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755593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8524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4098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7798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3959844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049671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603200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7010749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427741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548989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0969420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057696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0476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553270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01286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607500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204826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575736211"/>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3849080299"/>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8702886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405590071"/>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21082720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3480088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542559262"/>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417362084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49413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78315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8747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4671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653859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14095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401435801"/>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4438406"/>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563804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751408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80988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3126952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812731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8239224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6412722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09863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45933461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5170983"/>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85217940"/>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29684985"/>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55655007"/>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084178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6" Type="http://schemas.openxmlformats.org/officeDocument/2006/relationships/theme" Target="../theme/theme4.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image" Target="../media/image4.png"/><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image" Target="../media/image3.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5.xml"/><Relationship Id="rId8" Type="http://schemas.openxmlformats.org/officeDocument/2006/relationships/slideLayout" Target="../slideLayouts/slideLayout59.xml"/><Relationship Id="rId3"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551" r:id="rId24"/>
    <p:sldLayoutId id="2147484552" r:id="rId25"/>
    <p:sldLayoutId id="2147484590" r:id="rId26"/>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 id="2147484554" r:id="rId2"/>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 id="2147484546" r:id="rId12"/>
    <p:sldLayoutId id="2147484547" r:id="rId13"/>
    <p:sldLayoutId id="2147484548" r:id="rId14"/>
    <p:sldLayoutId id="2147484549" r:id="rId15"/>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118288839"/>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Lst>
  <p:transition>
    <p:fade/>
  </p:transition>
  <p:timing>
    <p:tnLst>
      <p:par>
        <p:cTn id="1" dur="indefinite" restart="never" nodeType="tmRoot"/>
      </p:par>
    </p:tnLst>
  </p:timing>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592110"/>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3" r:id="rId22"/>
    <p:sldLayoutId id="2147484614" r:id="rId23"/>
    <p:sldLayoutId id="2147484615" r:id="rId24"/>
    <p:sldLayoutId id="2147484616" r:id="rId25"/>
    <p:sldLayoutId id="2147484617" r:id="rId26"/>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3.xml"/><Relationship Id="rId4" Type="http://schemas.openxmlformats.org/officeDocument/2006/relationships/image" Target="../media/image51.jpg"/></Relationships>
</file>

<file path=ppt/slides/_rels/slide34.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109.xml"/><Relationship Id="rId6" Type="http://schemas.openxmlformats.org/officeDocument/2006/relationships/image" Target="../media/image54.png"/><Relationship Id="rId5" Type="http://schemas.openxmlformats.org/officeDocument/2006/relationships/image" Target="../media/image53.emf"/><Relationship Id="rId4" Type="http://schemas.openxmlformats.org/officeDocument/2006/relationships/image" Target="../media/image52.emf"/><Relationship Id="rId9"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openxmlformats.org/officeDocument/2006/relationships/image" Target="../media/image32.png"/><Relationship Id="rId3" Type="http://schemas.openxmlformats.org/officeDocument/2006/relationships/image" Target="../media/image19.emf"/><Relationship Id="rId7" Type="http://schemas.openxmlformats.org/officeDocument/2006/relationships/image" Target="../media/image23.png"/><Relationship Id="rId12" Type="http://schemas.openxmlformats.org/officeDocument/2006/relationships/image" Target="../media/image27.png"/><Relationship Id="rId17" Type="http://schemas.microsoft.com/office/2007/relationships/hdphoto" Target="../media/hdphoto2.wdp"/><Relationship Id="rId2" Type="http://schemas.openxmlformats.org/officeDocument/2006/relationships/image" Target="../media/image18.png"/><Relationship Id="rId16" Type="http://schemas.openxmlformats.org/officeDocument/2006/relationships/image" Target="../media/image31.png"/><Relationship Id="rId20" Type="http://schemas.openxmlformats.org/officeDocument/2006/relationships/image" Target="../media/image34.png"/><Relationship Id="rId1" Type="http://schemas.openxmlformats.org/officeDocument/2006/relationships/slideLayout" Target="../slideLayouts/slideLayout69.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emf"/><Relationship Id="rId15" Type="http://schemas.openxmlformats.org/officeDocument/2006/relationships/image" Target="../media/image30.png"/><Relationship Id="rId10" Type="http://schemas.microsoft.com/office/2007/relationships/hdphoto" Target="../media/hdphoto1.wdp"/><Relationship Id="rId19" Type="http://schemas.openxmlformats.org/officeDocument/2006/relationships/image" Target="../media/image33.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97304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386" y="1212341"/>
            <a:ext cx="11877611" cy="4581525"/>
          </a:xfrm>
        </p:spPr>
        <p:txBody>
          <a:bodyPr vert="horz" lIns="146304" tIns="91440" rIns="146304" bIns="91440" rtlCol="0">
            <a:noAutofit/>
          </a:bodyPr>
          <a:lstStyle/>
          <a:p>
            <a:r>
              <a:rPr lang="en-US" sz="4000" dirty="0" err="1"/>
              <a:t>OAuth</a:t>
            </a:r>
            <a:r>
              <a:rPr lang="en-US" sz="4000" dirty="0"/>
              <a:t> 2.0</a:t>
            </a:r>
          </a:p>
          <a:p>
            <a:r>
              <a:rPr lang="en-US" sz="4000" dirty="0"/>
              <a:t>No capturing user credentials</a:t>
            </a:r>
          </a:p>
          <a:p>
            <a:r>
              <a:rPr lang="en-US" sz="4000" dirty="0"/>
              <a:t>Fine-grained access scopes</a:t>
            </a:r>
          </a:p>
          <a:p>
            <a:r>
              <a:rPr lang="en-US" sz="4000" dirty="0"/>
              <a:t>Supports MFA and federated user sign-in</a:t>
            </a:r>
          </a:p>
          <a:p>
            <a:r>
              <a:rPr lang="en-US" sz="4000" dirty="0"/>
              <a:t>Long-term access through refresh tokens</a:t>
            </a:r>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Secure protocol</a:t>
            </a:r>
          </a:p>
        </p:txBody>
      </p:sp>
    </p:spTree>
    <p:extLst>
      <p:ext uri="{BB962C8B-B14F-4D97-AF65-F5344CB8AC3E}">
        <p14:creationId xmlns:p14="http://schemas.microsoft.com/office/powerpoint/2010/main" val="2811854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30" y="1212342"/>
            <a:ext cx="11375536" cy="2015262"/>
          </a:xfrm>
        </p:spPr>
        <p:txBody>
          <a:bodyPr vert="horz" lIns="146304" tIns="91440" rIns="146304" bIns="91440" rtlCol="0">
            <a:noAutofit/>
          </a:bodyPr>
          <a:lstStyle/>
          <a:p>
            <a:r>
              <a:rPr lang="en-US" sz="4000" dirty="0"/>
              <a:t>Automatically determine URL of O365 services</a:t>
            </a:r>
          </a:p>
          <a:p>
            <a:r>
              <a:rPr lang="en-US" sz="4000" dirty="0"/>
              <a:t>Supports device app and </a:t>
            </a:r>
            <a:r>
              <a:rPr lang="en-US" sz="4000" dirty="0" smtClean="0"/>
              <a:t>website </a:t>
            </a:r>
            <a:r>
              <a:rPr lang="en-US" sz="4000" dirty="0"/>
              <a:t>flows</a:t>
            </a:r>
          </a:p>
          <a:p>
            <a:r>
              <a:rPr lang="en-US" sz="4000" dirty="0"/>
              <a:t>Secured using Azure AD authentication</a:t>
            </a:r>
          </a:p>
          <a:p>
            <a:r>
              <a:rPr lang="en-US" sz="4000" dirty="0"/>
              <a:t>Serves information stored about services in AAD</a:t>
            </a:r>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Office 365 discovery services</a:t>
            </a:r>
          </a:p>
        </p:txBody>
      </p:sp>
    </p:spTree>
    <p:extLst>
      <p:ext uri="{BB962C8B-B14F-4D97-AF65-F5344CB8AC3E}">
        <p14:creationId xmlns:p14="http://schemas.microsoft.com/office/powerpoint/2010/main" val="857607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9212" y="5676756"/>
            <a:ext cx="11870236" cy="837982"/>
          </a:xfrm>
          <a:prstGeom prst="rect">
            <a:avLst/>
          </a:prstGeom>
          <a:solidFill>
            <a:schemeClr val="accent1">
              <a:lumMod val="50000"/>
            </a:schemeClr>
          </a:solidFill>
          <a:ln w="10795" cap="flat" cmpd="sng" algn="ctr">
            <a:noFill/>
            <a:prstDash val="solid"/>
          </a:ln>
          <a:effectLst/>
        </p:spPr>
        <p:txBody>
          <a:bodyPr lIns="182828" tIns="146262" rIns="182828" bIns="146262" rtlCol="0" anchor="t" anchorCtr="0"/>
          <a:lstStyle/>
          <a:p>
            <a:pPr defTabSz="913912">
              <a:defRPr/>
            </a:pPr>
            <a:r>
              <a:rPr lang="en-US" sz="1799" dirty="0">
                <a:gradFill>
                  <a:gsLst>
                    <a:gs pos="0">
                      <a:schemeClr val="bg1"/>
                    </a:gs>
                    <a:gs pos="53000">
                      <a:schemeClr val="bg1"/>
                    </a:gs>
                  </a:gsLst>
                  <a:lin ang="5400000" scaled="0"/>
                </a:gradFill>
                <a:ea typeface="Segoe UI" pitchFamily="34" charset="0"/>
                <a:cs typeface="Segoe UI" pitchFamily="34" charset="0"/>
              </a:rPr>
              <a:t>Custom client code</a:t>
            </a:r>
          </a:p>
        </p:txBody>
      </p:sp>
      <p:sp>
        <p:nvSpPr>
          <p:cNvPr id="38" name="Rectangle 37"/>
          <p:cNvSpPr/>
          <p:nvPr/>
        </p:nvSpPr>
        <p:spPr>
          <a:xfrm>
            <a:off x="289212" y="2278863"/>
            <a:ext cx="11870236" cy="837982"/>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28" tIns="146262" rIns="182828" bIns="146262" numCol="1" spcCol="1245" anchor="t" anchorCtr="0">
            <a:noAutofit/>
          </a:bodyPr>
          <a:lstStyle/>
          <a:p>
            <a:pPr defTabSz="1644167">
              <a:lnSpc>
                <a:spcPct val="90000"/>
              </a:lnSpc>
              <a:spcBef>
                <a:spcPct val="0"/>
              </a:spcBef>
              <a:spcAft>
                <a:spcPct val="35000"/>
              </a:spcAft>
            </a:pPr>
            <a:r>
              <a:rPr lang="en-US" sz="3999"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_</a:t>
            </a:r>
            <a:r>
              <a:rPr lang="en-US" sz="3999"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api</a:t>
            </a:r>
            <a:endParaRPr lang="en-US" sz="3999"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9215" y="3177517"/>
            <a:ext cx="9128139" cy="2438568"/>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644167">
                <a:lnSpc>
                  <a:spcPct val="90000"/>
                </a:lnSpc>
                <a:spcBef>
                  <a:spcPct val="0"/>
                </a:spcBef>
                <a:spcAft>
                  <a:spcPct val="35000"/>
                </a:spcAft>
              </a:pPr>
              <a:endParaRPr lang="en-US" sz="3000">
                <a:gradFill>
                  <a:gsLst>
                    <a:gs pos="0">
                      <a:schemeClr val="tx1">
                        <a:lumMod val="75000"/>
                        <a:lumOff val="25000"/>
                      </a:schemeClr>
                    </a:gs>
                    <a:gs pos="53000">
                      <a:schemeClr val="tx1">
                        <a:lumMod val="75000"/>
                        <a:lumOff val="25000"/>
                      </a:scheme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1799" dirty="0">
                  <a:gradFill>
                    <a:gsLst>
                      <a:gs pos="0">
                        <a:schemeClr val="bg1"/>
                      </a:gs>
                      <a:gs pos="53000">
                        <a:schemeClr val="bg1"/>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1799" dirty="0">
                  <a:gradFill>
                    <a:gsLst>
                      <a:gs pos="0">
                        <a:schemeClr val="bg1"/>
                      </a:gs>
                      <a:gs pos="53000">
                        <a:schemeClr val="bg1"/>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1799" dirty="0" err="1">
                  <a:gradFill>
                    <a:gsLst>
                      <a:gs pos="0">
                        <a:schemeClr val="bg1"/>
                      </a:gs>
                      <a:gs pos="53000">
                        <a:schemeClr val="bg1"/>
                      </a:gs>
                    </a:gsLst>
                    <a:lin ang="5400000" scaled="0"/>
                  </a:gradFill>
                </a:rPr>
                <a:t>.Net</a:t>
              </a:r>
              <a:r>
                <a:rPr lang="en-US" sz="1799" dirty="0">
                  <a:gradFill>
                    <a:gsLst>
                      <a:gs pos="0">
                        <a:schemeClr val="bg1"/>
                      </a:gs>
                      <a:gs pos="53000">
                        <a:schemeClr val="bg1"/>
                      </a:gs>
                    </a:gsLst>
                    <a:lin ang="5400000" scaled="0"/>
                  </a:gradFill>
                </a:rPr>
                <a:t> CLR library</a:t>
              </a:r>
            </a:p>
          </p:txBody>
        </p:sp>
        <p:sp>
          <p:nvSpPr>
            <p:cNvPr id="40" name="TextBox 39"/>
            <p:cNvSpPr txBox="1"/>
            <p:nvPr/>
          </p:nvSpPr>
          <p:spPr>
            <a:xfrm>
              <a:off x="3683814" y="3388851"/>
              <a:ext cx="2337837" cy="542948"/>
            </a:xfrm>
            <a:prstGeom prst="rect">
              <a:avLst/>
            </a:prstGeom>
            <a:noFill/>
            <a:ln>
              <a:noFill/>
            </a:ln>
          </p:spPr>
          <p:txBody>
            <a:bodyPr wrap="square" lIns="124298" tIns="62149" rIns="124298" bIns="62149" rtlCol="0">
              <a:spAutoFit/>
            </a:bodyPr>
            <a:lstStyle/>
            <a:p>
              <a:pPr algn="ctr" defTabSz="1644167">
                <a:lnSpc>
                  <a:spcPct val="90000"/>
                </a:lnSpc>
                <a:spcBef>
                  <a:spcPct val="0"/>
                </a:spcBef>
                <a:spcAft>
                  <a:spcPct val="35000"/>
                </a:spcAft>
              </a:pPr>
              <a:r>
                <a:rPr lang="en-US" sz="1799" dirty="0">
                  <a:gradFill>
                    <a:gsLst>
                      <a:gs pos="0">
                        <a:schemeClr val="tx1"/>
                      </a:gs>
                      <a:gs pos="53000">
                        <a:schemeClr val="tx1"/>
                      </a:gs>
                    </a:gsLst>
                    <a:lin ang="5400000" scaled="0"/>
                  </a:gradFill>
                </a:rPr>
                <a:t>Execute </a:t>
              </a:r>
              <a:br>
                <a:rPr lang="en-US" sz="1799" dirty="0">
                  <a:gradFill>
                    <a:gsLst>
                      <a:gs pos="0">
                        <a:schemeClr val="tx1"/>
                      </a:gs>
                      <a:gs pos="53000">
                        <a:schemeClr val="tx1"/>
                      </a:gs>
                    </a:gsLst>
                    <a:lin ang="5400000" scaled="0"/>
                  </a:gradFill>
                </a:rPr>
              </a:br>
              <a:r>
                <a:rPr lang="en-US" sz="1799" dirty="0">
                  <a:gradFill>
                    <a:gsLst>
                      <a:gs pos="0">
                        <a:schemeClr val="tx1"/>
                      </a:gs>
                      <a:gs pos="53000">
                        <a:schemeClr val="tx1"/>
                      </a:gs>
                    </a:gsLst>
                    <a:lin ang="5400000" scaled="0"/>
                  </a:gradFill>
                </a:rPr>
                <a:t>query</a:t>
              </a:r>
            </a:p>
          </p:txBody>
        </p:sp>
      </p:grpSp>
      <p:grpSp>
        <p:nvGrpSpPr>
          <p:cNvPr id="5" name="Group 4"/>
          <p:cNvGrpSpPr/>
          <p:nvPr/>
        </p:nvGrpSpPr>
        <p:grpSpPr>
          <a:xfrm>
            <a:off x="10331383" y="3281697"/>
            <a:ext cx="1858802" cy="2316962"/>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644167">
                <a:lnSpc>
                  <a:spcPct val="90000"/>
                </a:lnSpc>
                <a:spcBef>
                  <a:spcPct val="0"/>
                </a:spcBef>
                <a:spcAft>
                  <a:spcPct val="35000"/>
                </a:spcAft>
              </a:pPr>
              <a:endParaRPr lang="en-US" sz="3199" dirty="0">
                <a:gradFill>
                  <a:gsLst>
                    <a:gs pos="0">
                      <a:schemeClr val="tx1">
                        <a:lumMod val="75000"/>
                        <a:lumOff val="25000"/>
                      </a:schemeClr>
                    </a:gs>
                    <a:gs pos="53000">
                      <a:schemeClr val="tx1">
                        <a:lumMod val="75000"/>
                        <a:lumOff val="25000"/>
                      </a:schemeClr>
                    </a:gs>
                  </a:gsLst>
                  <a:lin ang="5400000" scaled="0"/>
                </a:gradFill>
              </a:endParaRPr>
            </a:p>
          </p:txBody>
        </p:sp>
        <p:sp>
          <p:nvSpPr>
            <p:cNvPr id="42" name="TextBox 41"/>
            <p:cNvSpPr txBox="1"/>
            <p:nvPr/>
          </p:nvSpPr>
          <p:spPr>
            <a:xfrm>
              <a:off x="10602585" y="3674149"/>
              <a:ext cx="1320456" cy="542948"/>
            </a:xfrm>
            <a:prstGeom prst="rect">
              <a:avLst/>
            </a:prstGeom>
            <a:noFill/>
            <a:ln>
              <a:noFill/>
            </a:ln>
          </p:spPr>
          <p:txBody>
            <a:bodyPr wrap="square" lIns="124298" tIns="62149" rIns="124298" bIns="62149" rtlCol="0">
              <a:spAutoFit/>
            </a:bodyPr>
            <a:lstStyle/>
            <a:p>
              <a:pPr algn="ctr" defTabSz="1644167">
                <a:lnSpc>
                  <a:spcPct val="90000"/>
                </a:lnSpc>
                <a:spcBef>
                  <a:spcPct val="0"/>
                </a:spcBef>
                <a:spcAft>
                  <a:spcPct val="35000"/>
                </a:spcAft>
                <a:defRPr/>
              </a:pPr>
              <a:r>
                <a:rPr lang="en-US" sz="1799" dirty="0">
                  <a:gradFill>
                    <a:gsLst>
                      <a:gs pos="0">
                        <a:schemeClr val="tx1"/>
                      </a:gs>
                      <a:gs pos="53000">
                        <a:schemeClr val="tx1"/>
                      </a:gs>
                    </a:gsLst>
                    <a:lin ang="5400000" scaled="0"/>
                  </a:gradFill>
                </a:rPr>
                <a:t>REST/ OData</a:t>
              </a:r>
            </a:p>
          </p:txBody>
        </p:sp>
      </p:grpSp>
      <p:sp>
        <p:nvSpPr>
          <p:cNvPr id="47" name="Rectangle 46"/>
          <p:cNvSpPr/>
          <p:nvPr/>
        </p:nvSpPr>
        <p:spPr>
          <a:xfrm>
            <a:off x="10246029" y="1212341"/>
            <a:ext cx="1919468" cy="1005851"/>
          </a:xfrm>
          <a:prstGeom prst="rect">
            <a:avLst/>
          </a:prstGeom>
          <a:solidFill>
            <a:schemeClr val="accent1"/>
          </a:solidFill>
          <a:ln w="10795" cap="flat" cmpd="sng" algn="ctr">
            <a:noFill/>
            <a:prstDash val="solid"/>
          </a:ln>
          <a:effectLst/>
        </p:spPr>
        <p:txBody>
          <a:bodyPr lIns="121837" tIns="60918" rIns="121837" bIns="60918" rtlCol="0" anchor="t" anchorCtr="0"/>
          <a:lstStyle/>
          <a:p>
            <a:pPr defTabSz="913912"/>
            <a:r>
              <a:rPr lang="en-US" sz="4399" dirty="0">
                <a:gradFill>
                  <a:gsLst>
                    <a:gs pos="0">
                      <a:schemeClr val="bg1"/>
                    </a:gs>
                    <a:gs pos="53000">
                      <a:schemeClr val="bg1"/>
                    </a:gs>
                  </a:gsLst>
                  <a:lin ang="5400000" scaled="0"/>
                </a:gradFill>
                <a:ea typeface="Segoe UI" pitchFamily="34" charset="0"/>
                <a:cs typeface="Segoe UI" pitchFamily="34" charset="0"/>
              </a:rPr>
              <a:t>…</a:t>
            </a:r>
          </a:p>
        </p:txBody>
      </p:sp>
      <p:grpSp>
        <p:nvGrpSpPr>
          <p:cNvPr id="10" name="Group 9"/>
          <p:cNvGrpSpPr/>
          <p:nvPr/>
        </p:nvGrpSpPr>
        <p:grpSpPr>
          <a:xfrm>
            <a:off x="4271940" y="1212341"/>
            <a:ext cx="1919468" cy="1005851"/>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grpSp>
      </p:grpSp>
      <p:grpSp>
        <p:nvGrpSpPr>
          <p:cNvPr id="8" name="Group 7"/>
          <p:cNvGrpSpPr/>
          <p:nvPr/>
        </p:nvGrpSpPr>
        <p:grpSpPr>
          <a:xfrm>
            <a:off x="289214" y="1212341"/>
            <a:ext cx="1919468" cy="1005851"/>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defRPr/>
              </a:pPr>
              <a:r>
                <a:rPr lang="en-US" sz="1599"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972" rIns="83943" bIns="41972"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nvGrpSpPr>
          <p:cNvPr id="11" name="Group 10"/>
          <p:cNvGrpSpPr/>
          <p:nvPr/>
        </p:nvGrpSpPr>
        <p:grpSpPr>
          <a:xfrm>
            <a:off x="6263303" y="1212341"/>
            <a:ext cx="1919468" cy="1005851"/>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972" rIns="83943" bIns="41972"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nvGrpSpPr>
          <p:cNvPr id="12" name="Group 11"/>
          <p:cNvGrpSpPr/>
          <p:nvPr/>
        </p:nvGrpSpPr>
        <p:grpSpPr>
          <a:xfrm>
            <a:off x="8254666" y="1212341"/>
            <a:ext cx="1919468" cy="1005851"/>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BCS</a:t>
              </a: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972" rIns="83943" bIns="41972"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nvGrpSpPr>
          <p:cNvPr id="9" name="Group 8"/>
          <p:cNvGrpSpPr/>
          <p:nvPr/>
        </p:nvGrpSpPr>
        <p:grpSpPr>
          <a:xfrm>
            <a:off x="2280577" y="1212341"/>
            <a:ext cx="1919468" cy="1005851"/>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sp>
        <p:nvSpPr>
          <p:cNvPr id="15" name="Rectangle 14"/>
          <p:cNvSpPr/>
          <p:nvPr/>
        </p:nvSpPr>
        <p:spPr bwMode="auto">
          <a:xfrm>
            <a:off x="2877" y="6514739"/>
            <a:ext cx="12431098"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0"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289212" y="307377"/>
            <a:ext cx="11369864" cy="763587"/>
          </a:xfrm>
        </p:spPr>
        <p:txBody>
          <a:bodyPr/>
          <a:lstStyle/>
          <a:p>
            <a:r>
              <a:rPr lang="en-US" sz="5398" dirty="0"/>
              <a:t>The SharePoint client APIs</a:t>
            </a:r>
          </a:p>
        </p:txBody>
      </p:sp>
      <p:sp>
        <p:nvSpPr>
          <p:cNvPr id="13" name="Rectangle 12"/>
          <p:cNvSpPr/>
          <p:nvPr/>
        </p:nvSpPr>
        <p:spPr bwMode="auto">
          <a:xfrm>
            <a:off x="4572997" y="-2263395"/>
            <a:ext cx="914032"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0"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590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0422739" y="6078626"/>
            <a:ext cx="1710823"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0"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89282" y="287372"/>
            <a:ext cx="11370961" cy="762786"/>
          </a:xfrm>
        </p:spPr>
        <p:txBody>
          <a:bodyPr vert="horz" wrap="square" lIns="146262" tIns="91413" rIns="146262" bIns="91413" rtlCol="0" anchor="t">
            <a:noAutofit/>
          </a:bodyPr>
          <a:lstStyle/>
          <a:p>
            <a:r>
              <a:rPr lang="en-US" sz="5398" dirty="0"/>
              <a:t>Office 365 APIs Roadmap</a:t>
            </a:r>
          </a:p>
        </p:txBody>
      </p:sp>
      <p:grpSp>
        <p:nvGrpSpPr>
          <p:cNvPr id="50" name="Group 49"/>
          <p:cNvGrpSpPr/>
          <p:nvPr/>
        </p:nvGrpSpPr>
        <p:grpSpPr>
          <a:xfrm>
            <a:off x="5773768" y="1200149"/>
            <a:ext cx="2847277" cy="5495222"/>
            <a:chOff x="5859729" y="1200150"/>
            <a:chExt cx="2310892" cy="5495222"/>
          </a:xfrm>
        </p:grpSpPr>
        <p:grpSp>
          <p:nvGrpSpPr>
            <p:cNvPr id="5" name="Group 4"/>
            <p:cNvGrpSpPr/>
            <p:nvPr/>
          </p:nvGrpSpPr>
          <p:grpSpPr>
            <a:xfrm>
              <a:off x="5859729" y="1200150"/>
              <a:ext cx="2310892" cy="5495222"/>
              <a:chOff x="5859729" y="1200150"/>
              <a:chExt cx="2310892" cy="5495222"/>
            </a:xfrm>
          </p:grpSpPr>
          <p:sp>
            <p:nvSpPr>
              <p:cNvPr id="13" name="Freeform 12"/>
              <p:cNvSpPr/>
              <p:nvPr/>
            </p:nvSpPr>
            <p:spPr>
              <a:xfrm>
                <a:off x="5859729" y="1200150"/>
                <a:ext cx="231089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3000" dirty="0">
                    <a:gradFill>
                      <a:gsLst>
                        <a:gs pos="0">
                          <a:schemeClr val="bg1"/>
                        </a:gs>
                        <a:gs pos="53000">
                          <a:schemeClr val="bg1"/>
                        </a:gs>
                      </a:gsLst>
                      <a:lin ang="5400000" scaled="0"/>
                    </a:gradFill>
                  </a:rPr>
                  <a:t>SharePoint</a:t>
                </a:r>
              </a:p>
            </p:txBody>
          </p:sp>
          <p:sp>
            <p:nvSpPr>
              <p:cNvPr id="14" name="Freeform 13"/>
              <p:cNvSpPr/>
              <p:nvPr/>
            </p:nvSpPr>
            <p:spPr>
              <a:xfrm>
                <a:off x="5952989" y="1935601"/>
                <a:ext cx="2107834" cy="195429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Sites</a:t>
                </a:r>
              </a:p>
            </p:txBody>
          </p:sp>
        </p:grpSp>
        <p:sp>
          <p:nvSpPr>
            <p:cNvPr id="17" name="Freeform 14"/>
            <p:cNvSpPr>
              <a:spLocks noChangeAspect="1" noEditPoints="1"/>
            </p:cNvSpPr>
            <p:nvPr/>
          </p:nvSpPr>
          <p:spPr bwMode="black">
            <a:xfrm>
              <a:off x="6500331" y="2415947"/>
              <a:ext cx="1231404" cy="123108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bg1"/>
            </a:solidFill>
            <a:ln>
              <a:noFill/>
            </a:ln>
          </p:spPr>
          <p:txBody>
            <a:bodyPr vert="horz" wrap="square" lIns="83943" tIns="41972" rIns="83943" bIns="41972" numCol="1" anchor="t" anchorCtr="0" compatLnSpc="1">
              <a:prstTxWarp prst="textNoShape">
                <a:avLst/>
              </a:prstTxWarp>
            </a:bodyPr>
            <a:lstStyle/>
            <a:p>
              <a:endParaRPr lang="en-US" sz="1599"/>
            </a:p>
          </p:txBody>
        </p:sp>
      </p:grpSp>
      <p:sp>
        <p:nvSpPr>
          <p:cNvPr id="9" name="Freeform 8"/>
          <p:cNvSpPr/>
          <p:nvPr/>
        </p:nvSpPr>
        <p:spPr>
          <a:xfrm>
            <a:off x="3088020" y="1200149"/>
            <a:ext cx="259544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3000" dirty="0">
                <a:gradFill>
                  <a:gsLst>
                    <a:gs pos="0">
                      <a:schemeClr val="bg1"/>
                    </a:gs>
                    <a:gs pos="53000">
                      <a:schemeClr val="bg1"/>
                    </a:gs>
                  </a:gsLst>
                  <a:lin ang="5400000" scaled="0"/>
                </a:gradFill>
              </a:rPr>
              <a:t>Exchange &amp; Outlook.com</a:t>
            </a:r>
          </a:p>
        </p:txBody>
      </p:sp>
      <p:sp>
        <p:nvSpPr>
          <p:cNvPr id="11" name="Freeform 10"/>
          <p:cNvSpPr/>
          <p:nvPr/>
        </p:nvSpPr>
        <p:spPr>
          <a:xfrm>
            <a:off x="3336707" y="4021667"/>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Calendar</a:t>
            </a:r>
          </a:p>
        </p:txBody>
      </p:sp>
      <p:sp>
        <p:nvSpPr>
          <p:cNvPr id="12" name="Freeform 11"/>
          <p:cNvSpPr/>
          <p:nvPr/>
        </p:nvSpPr>
        <p:spPr>
          <a:xfrm>
            <a:off x="3336707" y="5206486"/>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Contacts</a:t>
            </a:r>
          </a:p>
        </p:txBody>
      </p:sp>
      <p:grpSp>
        <p:nvGrpSpPr>
          <p:cNvPr id="45" name="Group 44"/>
          <p:cNvGrpSpPr/>
          <p:nvPr/>
        </p:nvGrpSpPr>
        <p:grpSpPr>
          <a:xfrm>
            <a:off x="3336707" y="2842193"/>
            <a:ext cx="2076353" cy="1106780"/>
            <a:chOff x="3301946" y="3131494"/>
            <a:chExt cx="2059359" cy="1097280"/>
          </a:xfrm>
        </p:grpSpPr>
        <p:sp>
          <p:nvSpPr>
            <p:cNvPr id="10" name="Freeform 9"/>
            <p:cNvSpPr/>
            <p:nvPr/>
          </p:nvSpPr>
          <p:spPr>
            <a:xfrm>
              <a:off x="3301946" y="3131494"/>
              <a:ext cx="2059359" cy="10972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Mail</a:t>
              </a:r>
            </a:p>
          </p:txBody>
        </p:sp>
        <p:sp>
          <p:nvSpPr>
            <p:cNvPr id="18" name="Freeform 25"/>
            <p:cNvSpPr>
              <a:spLocks noEditPoints="1"/>
            </p:cNvSpPr>
            <p:nvPr/>
          </p:nvSpPr>
          <p:spPr bwMode="auto">
            <a:xfrm>
              <a:off x="4052653" y="3751883"/>
              <a:ext cx="557945" cy="334337"/>
            </a:xfrm>
            <a:custGeom>
              <a:avLst/>
              <a:gdLst>
                <a:gd name="T0" fmla="*/ 220 w 220"/>
                <a:gd name="T1" fmla="*/ 21 h 132"/>
                <a:gd name="T2" fmla="*/ 220 w 220"/>
                <a:gd name="T3" fmla="*/ 123 h 132"/>
                <a:gd name="T4" fmla="*/ 220 w 220"/>
                <a:gd name="T5" fmla="*/ 125 h 132"/>
                <a:gd name="T6" fmla="*/ 143 w 220"/>
                <a:gd name="T7" fmla="*/ 67 h 132"/>
                <a:gd name="T8" fmla="*/ 220 w 220"/>
                <a:gd name="T9" fmla="*/ 21 h 132"/>
                <a:gd name="T10" fmla="*/ 110 w 220"/>
                <a:gd name="T11" fmla="*/ 79 h 132"/>
                <a:gd name="T12" fmla="*/ 220 w 220"/>
                <a:gd name="T13" fmla="*/ 14 h 132"/>
                <a:gd name="T14" fmla="*/ 220 w 220"/>
                <a:gd name="T15" fmla="*/ 8 h 132"/>
                <a:gd name="T16" fmla="*/ 211 w 220"/>
                <a:gd name="T17" fmla="*/ 0 h 132"/>
                <a:gd name="T18" fmla="*/ 8 w 220"/>
                <a:gd name="T19" fmla="*/ 0 h 132"/>
                <a:gd name="T20" fmla="*/ 0 w 220"/>
                <a:gd name="T21" fmla="*/ 8 h 132"/>
                <a:gd name="T22" fmla="*/ 0 w 220"/>
                <a:gd name="T23" fmla="*/ 15 h 132"/>
                <a:gd name="T24" fmla="*/ 110 w 220"/>
                <a:gd name="T25" fmla="*/ 79 h 132"/>
                <a:gd name="T26" fmla="*/ 137 w 220"/>
                <a:gd name="T27" fmla="*/ 70 h 132"/>
                <a:gd name="T28" fmla="*/ 110 w 220"/>
                <a:gd name="T29" fmla="*/ 86 h 132"/>
                <a:gd name="T30" fmla="*/ 83 w 220"/>
                <a:gd name="T31" fmla="*/ 70 h 132"/>
                <a:gd name="T32" fmla="*/ 4 w 220"/>
                <a:gd name="T33" fmla="*/ 130 h 132"/>
                <a:gd name="T34" fmla="*/ 8 w 220"/>
                <a:gd name="T35" fmla="*/ 132 h 132"/>
                <a:gd name="T36" fmla="*/ 211 w 220"/>
                <a:gd name="T37" fmla="*/ 132 h 132"/>
                <a:gd name="T38" fmla="*/ 217 w 220"/>
                <a:gd name="T39" fmla="*/ 130 h 132"/>
                <a:gd name="T40" fmla="*/ 137 w 220"/>
                <a:gd name="T41" fmla="*/ 70 h 132"/>
                <a:gd name="T42" fmla="*/ 0 w 220"/>
                <a:gd name="T43" fmla="*/ 22 h 132"/>
                <a:gd name="T44" fmla="*/ 0 w 220"/>
                <a:gd name="T45" fmla="*/ 123 h 132"/>
                <a:gd name="T46" fmla="*/ 0 w 220"/>
                <a:gd name="T47" fmla="*/ 125 h 132"/>
                <a:gd name="T48" fmla="*/ 77 w 220"/>
                <a:gd name="T49" fmla="*/ 67 h 132"/>
                <a:gd name="T50" fmla="*/ 0 w 220"/>
                <a:gd name="T51"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32">
                  <a:moveTo>
                    <a:pt x="220" y="21"/>
                  </a:moveTo>
                  <a:cubicBezTo>
                    <a:pt x="220" y="123"/>
                    <a:pt x="220" y="123"/>
                    <a:pt x="220" y="123"/>
                  </a:cubicBezTo>
                  <a:cubicBezTo>
                    <a:pt x="220" y="124"/>
                    <a:pt x="220" y="124"/>
                    <a:pt x="220" y="125"/>
                  </a:cubicBezTo>
                  <a:cubicBezTo>
                    <a:pt x="143" y="67"/>
                    <a:pt x="143" y="67"/>
                    <a:pt x="143" y="67"/>
                  </a:cubicBezTo>
                  <a:lnTo>
                    <a:pt x="220" y="21"/>
                  </a:lnTo>
                  <a:close/>
                  <a:moveTo>
                    <a:pt x="110" y="79"/>
                  </a:moveTo>
                  <a:cubicBezTo>
                    <a:pt x="220" y="14"/>
                    <a:pt x="220" y="14"/>
                    <a:pt x="220" y="14"/>
                  </a:cubicBezTo>
                  <a:cubicBezTo>
                    <a:pt x="220" y="8"/>
                    <a:pt x="220" y="8"/>
                    <a:pt x="220" y="8"/>
                  </a:cubicBezTo>
                  <a:cubicBezTo>
                    <a:pt x="220" y="4"/>
                    <a:pt x="216" y="0"/>
                    <a:pt x="211" y="0"/>
                  </a:cubicBezTo>
                  <a:cubicBezTo>
                    <a:pt x="8" y="0"/>
                    <a:pt x="8" y="0"/>
                    <a:pt x="8" y="0"/>
                  </a:cubicBezTo>
                  <a:cubicBezTo>
                    <a:pt x="4" y="0"/>
                    <a:pt x="0" y="4"/>
                    <a:pt x="0" y="8"/>
                  </a:cubicBezTo>
                  <a:cubicBezTo>
                    <a:pt x="0" y="15"/>
                    <a:pt x="0" y="15"/>
                    <a:pt x="0" y="15"/>
                  </a:cubicBezTo>
                  <a:lnTo>
                    <a:pt x="110" y="79"/>
                  </a:lnTo>
                  <a:close/>
                  <a:moveTo>
                    <a:pt x="137" y="70"/>
                  </a:moveTo>
                  <a:cubicBezTo>
                    <a:pt x="110" y="86"/>
                    <a:pt x="110" y="86"/>
                    <a:pt x="110" y="86"/>
                  </a:cubicBezTo>
                  <a:cubicBezTo>
                    <a:pt x="83" y="70"/>
                    <a:pt x="83" y="70"/>
                    <a:pt x="83" y="70"/>
                  </a:cubicBezTo>
                  <a:cubicBezTo>
                    <a:pt x="4" y="130"/>
                    <a:pt x="4" y="130"/>
                    <a:pt x="4" y="130"/>
                  </a:cubicBezTo>
                  <a:cubicBezTo>
                    <a:pt x="5" y="131"/>
                    <a:pt x="7" y="132"/>
                    <a:pt x="8" y="132"/>
                  </a:cubicBezTo>
                  <a:cubicBezTo>
                    <a:pt x="211" y="132"/>
                    <a:pt x="211" y="132"/>
                    <a:pt x="211" y="132"/>
                  </a:cubicBezTo>
                  <a:cubicBezTo>
                    <a:pt x="213" y="132"/>
                    <a:pt x="215" y="131"/>
                    <a:pt x="217" y="130"/>
                  </a:cubicBezTo>
                  <a:lnTo>
                    <a:pt x="137" y="70"/>
                  </a:lnTo>
                  <a:close/>
                  <a:moveTo>
                    <a:pt x="0" y="22"/>
                  </a:moveTo>
                  <a:cubicBezTo>
                    <a:pt x="0" y="123"/>
                    <a:pt x="0" y="123"/>
                    <a:pt x="0" y="123"/>
                  </a:cubicBezTo>
                  <a:cubicBezTo>
                    <a:pt x="0" y="124"/>
                    <a:pt x="0" y="125"/>
                    <a:pt x="0" y="125"/>
                  </a:cubicBezTo>
                  <a:cubicBezTo>
                    <a:pt x="77" y="67"/>
                    <a:pt x="77" y="67"/>
                    <a:pt x="77" y="67"/>
                  </a:cubicBezTo>
                  <a:lnTo>
                    <a:pt x="0" y="22"/>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19" name="Group 46"/>
          <p:cNvGrpSpPr>
            <a:grpSpLocks noChangeAspect="1"/>
          </p:cNvGrpSpPr>
          <p:nvPr/>
        </p:nvGrpSpPr>
        <p:grpSpPr bwMode="auto">
          <a:xfrm>
            <a:off x="4105124" y="4639145"/>
            <a:ext cx="389719" cy="452698"/>
            <a:chOff x="16287" y="-405"/>
            <a:chExt cx="813" cy="944"/>
          </a:xfrm>
          <a:solidFill>
            <a:schemeClr val="bg1"/>
          </a:solidFill>
        </p:grpSpPr>
        <p:sp>
          <p:nvSpPr>
            <p:cNvPr id="20"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1"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grpSp>
      <p:sp>
        <p:nvSpPr>
          <p:cNvPr id="22" name="Freeform 625"/>
          <p:cNvSpPr>
            <a:spLocks noChangeAspect="1"/>
          </p:cNvSpPr>
          <p:nvPr/>
        </p:nvSpPr>
        <p:spPr bwMode="auto">
          <a:xfrm>
            <a:off x="4056716" y="5697381"/>
            <a:ext cx="592457" cy="452815"/>
          </a:xfrm>
          <a:custGeom>
            <a:avLst/>
            <a:gdLst>
              <a:gd name="T0" fmla="*/ 276 w 280"/>
              <a:gd name="T1" fmla="*/ 190 h 214"/>
              <a:gd name="T2" fmla="*/ 169 w 280"/>
              <a:gd name="T3" fmla="*/ 139 h 214"/>
              <a:gd name="T4" fmla="*/ 168 w 280"/>
              <a:gd name="T5" fmla="*/ 115 h 214"/>
              <a:gd name="T6" fmla="*/ 183 w 280"/>
              <a:gd name="T7" fmla="*/ 65 h 214"/>
              <a:gd name="T8" fmla="*/ 140 w 280"/>
              <a:gd name="T9" fmla="*/ 0 h 214"/>
              <a:gd name="T10" fmla="*/ 97 w 280"/>
              <a:gd name="T11" fmla="*/ 65 h 214"/>
              <a:gd name="T12" fmla="*/ 112 w 280"/>
              <a:gd name="T13" fmla="*/ 115 h 214"/>
              <a:gd name="T14" fmla="*/ 111 w 280"/>
              <a:gd name="T15" fmla="*/ 139 h 214"/>
              <a:gd name="T16" fmla="*/ 4 w 280"/>
              <a:gd name="T17" fmla="*/ 190 h 214"/>
              <a:gd name="T18" fmla="*/ 0 w 280"/>
              <a:gd name="T19" fmla="*/ 214 h 214"/>
              <a:gd name="T20" fmla="*/ 280 w 280"/>
              <a:gd name="T21" fmla="*/ 214 h 214"/>
              <a:gd name="T22" fmla="*/ 276 w 280"/>
              <a:gd name="T23"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14">
                <a:moveTo>
                  <a:pt x="276" y="190"/>
                </a:moveTo>
                <a:cubicBezTo>
                  <a:pt x="270" y="160"/>
                  <a:pt x="189" y="163"/>
                  <a:pt x="169" y="139"/>
                </a:cubicBezTo>
                <a:cubicBezTo>
                  <a:pt x="165" y="134"/>
                  <a:pt x="165" y="134"/>
                  <a:pt x="168" y="115"/>
                </a:cubicBezTo>
                <a:cubicBezTo>
                  <a:pt x="172" y="94"/>
                  <a:pt x="177" y="107"/>
                  <a:pt x="183" y="65"/>
                </a:cubicBezTo>
                <a:cubicBezTo>
                  <a:pt x="189" y="30"/>
                  <a:pt x="177" y="0"/>
                  <a:pt x="140" y="0"/>
                </a:cubicBezTo>
                <a:cubicBezTo>
                  <a:pt x="103" y="0"/>
                  <a:pt x="91" y="30"/>
                  <a:pt x="97" y="65"/>
                </a:cubicBezTo>
                <a:cubicBezTo>
                  <a:pt x="103" y="107"/>
                  <a:pt x="108" y="94"/>
                  <a:pt x="112" y="115"/>
                </a:cubicBezTo>
                <a:cubicBezTo>
                  <a:pt x="115" y="134"/>
                  <a:pt x="115" y="134"/>
                  <a:pt x="111" y="139"/>
                </a:cubicBezTo>
                <a:cubicBezTo>
                  <a:pt x="91" y="163"/>
                  <a:pt x="10" y="160"/>
                  <a:pt x="4" y="190"/>
                </a:cubicBezTo>
                <a:cubicBezTo>
                  <a:pt x="3" y="194"/>
                  <a:pt x="0" y="214"/>
                  <a:pt x="0" y="214"/>
                </a:cubicBezTo>
                <a:cubicBezTo>
                  <a:pt x="280" y="214"/>
                  <a:pt x="280" y="214"/>
                  <a:pt x="280" y="214"/>
                </a:cubicBezTo>
                <a:cubicBezTo>
                  <a:pt x="280" y="214"/>
                  <a:pt x="277" y="194"/>
                  <a:pt x="276" y="19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15" name="Freeform 14"/>
          <p:cNvSpPr/>
          <p:nvPr/>
        </p:nvSpPr>
        <p:spPr>
          <a:xfrm>
            <a:off x="8711350" y="1200149"/>
            <a:ext cx="252234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pPr>
            <a:r>
              <a:rPr lang="en-US" sz="3000" dirty="0">
                <a:gradFill>
                  <a:gsLst>
                    <a:gs pos="0">
                      <a:schemeClr val="bg1"/>
                    </a:gs>
                    <a:gs pos="53000">
                      <a:schemeClr val="bg1"/>
                    </a:gs>
                  </a:gsLst>
                  <a:lin ang="5400000" scaled="0"/>
                </a:gradFill>
              </a:rPr>
              <a:t>OneDrive</a:t>
            </a:r>
          </a:p>
        </p:txBody>
      </p:sp>
      <p:sp>
        <p:nvSpPr>
          <p:cNvPr id="16" name="Freeform 15"/>
          <p:cNvSpPr/>
          <p:nvPr/>
        </p:nvSpPr>
        <p:spPr>
          <a:xfrm>
            <a:off x="8970895" y="4094868"/>
            <a:ext cx="1987867" cy="2325743"/>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OneDrive for Business</a:t>
            </a:r>
          </a:p>
        </p:txBody>
      </p:sp>
      <p:sp>
        <p:nvSpPr>
          <p:cNvPr id="23" name="Freeform 6"/>
          <p:cNvSpPr>
            <a:spLocks noChangeAspect="1" noEditPoints="1"/>
          </p:cNvSpPr>
          <p:nvPr/>
        </p:nvSpPr>
        <p:spPr bwMode="black">
          <a:xfrm>
            <a:off x="9512066" y="4991250"/>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6" name="Freeform 5"/>
          <p:cNvSpPr/>
          <p:nvPr/>
        </p:nvSpPr>
        <p:spPr>
          <a:xfrm>
            <a:off x="973802" y="1200149"/>
            <a:ext cx="205118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3000" dirty="0">
                <a:gradFill>
                  <a:gsLst>
                    <a:gs pos="0">
                      <a:schemeClr val="bg1"/>
                    </a:gs>
                    <a:gs pos="53000">
                      <a:schemeClr val="bg1"/>
                    </a:gs>
                  </a:gsLst>
                  <a:lin ang="5400000" scaled="0"/>
                </a:gradFill>
              </a:rPr>
              <a:t>Active Directory</a:t>
            </a:r>
          </a:p>
        </p:txBody>
      </p:sp>
      <p:sp>
        <p:nvSpPr>
          <p:cNvPr id="7" name="Freeform 6"/>
          <p:cNvSpPr/>
          <p:nvPr/>
        </p:nvSpPr>
        <p:spPr>
          <a:xfrm>
            <a:off x="1235991" y="2850326"/>
            <a:ext cx="1501094" cy="1724732"/>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Users</a:t>
            </a:r>
          </a:p>
        </p:txBody>
      </p:sp>
      <p:sp>
        <p:nvSpPr>
          <p:cNvPr id="8" name="Freeform 7"/>
          <p:cNvSpPr/>
          <p:nvPr/>
        </p:nvSpPr>
        <p:spPr>
          <a:xfrm>
            <a:off x="1235991" y="4720529"/>
            <a:ext cx="1501094" cy="1706286"/>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Groups</a:t>
            </a:r>
          </a:p>
        </p:txBody>
      </p:sp>
      <p:grpSp>
        <p:nvGrpSpPr>
          <p:cNvPr id="24" name="Group 740"/>
          <p:cNvGrpSpPr>
            <a:grpSpLocks noChangeAspect="1"/>
          </p:cNvGrpSpPr>
          <p:nvPr/>
        </p:nvGrpSpPr>
        <p:grpSpPr bwMode="auto">
          <a:xfrm>
            <a:off x="1499997" y="3609381"/>
            <a:ext cx="925834" cy="794491"/>
            <a:chOff x="7349" y="-2816"/>
            <a:chExt cx="661" cy="567"/>
          </a:xfrm>
          <a:solidFill>
            <a:schemeClr val="bg1"/>
          </a:solidFill>
        </p:grpSpPr>
        <p:sp>
          <p:nvSpPr>
            <p:cNvPr id="2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6"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7"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8"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9"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30"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grpSp>
      <p:grpSp>
        <p:nvGrpSpPr>
          <p:cNvPr id="31" name="Group 30"/>
          <p:cNvGrpSpPr/>
          <p:nvPr/>
        </p:nvGrpSpPr>
        <p:grpSpPr>
          <a:xfrm>
            <a:off x="1436792" y="5546224"/>
            <a:ext cx="1152305" cy="683415"/>
            <a:chOff x="9265153" y="147839"/>
            <a:chExt cx="1442708" cy="855305"/>
          </a:xfrm>
          <a:solidFill>
            <a:schemeClr val="bg1"/>
          </a:solidFill>
        </p:grpSpPr>
        <p:sp>
          <p:nvSpPr>
            <p:cNvPr id="32" name="Freeform 6"/>
            <p:cNvSpPr>
              <a:spLocks noEditPoints="1"/>
            </p:cNvSpPr>
            <p:nvPr/>
          </p:nvSpPr>
          <p:spPr bwMode="auto">
            <a:xfrm>
              <a:off x="9265153" y="325595"/>
              <a:ext cx="1442708" cy="558210"/>
            </a:xfrm>
            <a:custGeom>
              <a:avLst/>
              <a:gdLst>
                <a:gd name="T0" fmla="*/ 1360 w 1360"/>
                <a:gd name="T1" fmla="*/ 210 h 425"/>
                <a:gd name="T2" fmla="*/ 1358 w 1360"/>
                <a:gd name="T3" fmla="*/ 222 h 425"/>
                <a:gd name="T4" fmla="*/ 1340 w 1360"/>
                <a:gd name="T5" fmla="*/ 262 h 425"/>
                <a:gd name="T6" fmla="*/ 1218 w 1360"/>
                <a:gd name="T7" fmla="*/ 345 h 425"/>
                <a:gd name="T8" fmla="*/ 857 w 1360"/>
                <a:gd name="T9" fmla="*/ 418 h 425"/>
                <a:gd name="T10" fmla="*/ 491 w 1360"/>
                <a:gd name="T11" fmla="*/ 415 h 425"/>
                <a:gd name="T12" fmla="*/ 133 w 1360"/>
                <a:gd name="T13" fmla="*/ 336 h 425"/>
                <a:gd name="T14" fmla="*/ 17 w 1360"/>
                <a:gd name="T15" fmla="*/ 256 h 425"/>
                <a:gd name="T16" fmla="*/ 0 w 1360"/>
                <a:gd name="T17" fmla="*/ 203 h 425"/>
                <a:gd name="T18" fmla="*/ 1 w 1360"/>
                <a:gd name="T19" fmla="*/ 193 h 425"/>
                <a:gd name="T20" fmla="*/ 17 w 1360"/>
                <a:gd name="T21" fmla="*/ 158 h 425"/>
                <a:gd name="T22" fmla="*/ 134 w 1360"/>
                <a:gd name="T23" fmla="*/ 79 h 425"/>
                <a:gd name="T24" fmla="*/ 492 w 1360"/>
                <a:gd name="T25" fmla="*/ 7 h 425"/>
                <a:gd name="T26" fmla="*/ 856 w 1360"/>
                <a:gd name="T27" fmla="*/ 10 h 425"/>
                <a:gd name="T28" fmla="*/ 1210 w 1360"/>
                <a:gd name="T29" fmla="*/ 88 h 425"/>
                <a:gd name="T30" fmla="*/ 1321 w 1360"/>
                <a:gd name="T31" fmla="*/ 164 h 425"/>
                <a:gd name="T32" fmla="*/ 1360 w 1360"/>
                <a:gd name="T33" fmla="*/ 207 h 425"/>
                <a:gd name="T34" fmla="*/ 1321 w 1360"/>
                <a:gd name="T35" fmla="*/ 164 h 425"/>
                <a:gd name="T36" fmla="*/ 1209 w 1360"/>
                <a:gd name="T37" fmla="*/ 90 h 425"/>
                <a:gd name="T38" fmla="*/ 855 w 1360"/>
                <a:gd name="T39" fmla="*/ 19 h 425"/>
                <a:gd name="T40" fmla="*/ 493 w 1360"/>
                <a:gd name="T41" fmla="*/ 22 h 425"/>
                <a:gd name="T42" fmla="*/ 143 w 1360"/>
                <a:gd name="T43" fmla="*/ 99 h 425"/>
                <a:gd name="T44" fmla="*/ 36 w 1360"/>
                <a:gd name="T45" fmla="*/ 171 h 425"/>
                <a:gd name="T46" fmla="*/ 25 w 1360"/>
                <a:gd name="T47" fmla="*/ 197 h 425"/>
                <a:gd name="T48" fmla="*/ 24 w 1360"/>
                <a:gd name="T49" fmla="*/ 204 h 425"/>
                <a:gd name="T50" fmla="*/ 24 w 1360"/>
                <a:gd name="T51" fmla="*/ 209 h 425"/>
                <a:gd name="T52" fmla="*/ 25 w 1360"/>
                <a:gd name="T53" fmla="*/ 215 h 425"/>
                <a:gd name="T54" fmla="*/ 37 w 1360"/>
                <a:gd name="T55" fmla="*/ 241 h 425"/>
                <a:gd name="T56" fmla="*/ 144 w 1360"/>
                <a:gd name="T57" fmla="*/ 311 h 425"/>
                <a:gd name="T58" fmla="*/ 494 w 1360"/>
                <a:gd name="T59" fmla="*/ 382 h 425"/>
                <a:gd name="T60" fmla="*/ 854 w 1360"/>
                <a:gd name="T61" fmla="*/ 379 h 425"/>
                <a:gd name="T62" fmla="*/ 1201 w 1360"/>
                <a:gd name="T63" fmla="*/ 303 h 425"/>
                <a:gd name="T64" fmla="*/ 1302 w 1360"/>
                <a:gd name="T65" fmla="*/ 235 h 425"/>
                <a:gd name="T66" fmla="*/ 1311 w 1360"/>
                <a:gd name="T67" fmla="*/ 213 h 425"/>
                <a:gd name="T68" fmla="*/ 1312 w 1360"/>
                <a:gd name="T69" fmla="*/ 209 h 425"/>
                <a:gd name="T70" fmla="*/ 1336 w 1360"/>
                <a:gd name="T71" fmla="*/ 20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0" h="425">
                  <a:moveTo>
                    <a:pt x="1360" y="207"/>
                  </a:moveTo>
                  <a:cubicBezTo>
                    <a:pt x="1360" y="210"/>
                    <a:pt x="1360" y="210"/>
                    <a:pt x="1360" y="210"/>
                  </a:cubicBezTo>
                  <a:cubicBezTo>
                    <a:pt x="1360" y="211"/>
                    <a:pt x="1360" y="213"/>
                    <a:pt x="1359" y="214"/>
                  </a:cubicBezTo>
                  <a:cubicBezTo>
                    <a:pt x="1359" y="217"/>
                    <a:pt x="1359" y="219"/>
                    <a:pt x="1358" y="222"/>
                  </a:cubicBezTo>
                  <a:cubicBezTo>
                    <a:pt x="1357" y="227"/>
                    <a:pt x="1356" y="232"/>
                    <a:pt x="1354" y="237"/>
                  </a:cubicBezTo>
                  <a:cubicBezTo>
                    <a:pt x="1351" y="246"/>
                    <a:pt x="1346" y="255"/>
                    <a:pt x="1340" y="262"/>
                  </a:cubicBezTo>
                  <a:cubicBezTo>
                    <a:pt x="1329" y="277"/>
                    <a:pt x="1316" y="289"/>
                    <a:pt x="1303" y="299"/>
                  </a:cubicBezTo>
                  <a:cubicBezTo>
                    <a:pt x="1276" y="319"/>
                    <a:pt x="1247" y="333"/>
                    <a:pt x="1218" y="345"/>
                  </a:cubicBezTo>
                  <a:cubicBezTo>
                    <a:pt x="1160" y="368"/>
                    <a:pt x="1100" y="383"/>
                    <a:pt x="1039" y="394"/>
                  </a:cubicBezTo>
                  <a:cubicBezTo>
                    <a:pt x="979" y="406"/>
                    <a:pt x="918" y="413"/>
                    <a:pt x="857" y="418"/>
                  </a:cubicBezTo>
                  <a:cubicBezTo>
                    <a:pt x="796" y="423"/>
                    <a:pt x="735" y="425"/>
                    <a:pt x="674" y="424"/>
                  </a:cubicBezTo>
                  <a:cubicBezTo>
                    <a:pt x="613" y="424"/>
                    <a:pt x="552" y="421"/>
                    <a:pt x="491" y="415"/>
                  </a:cubicBezTo>
                  <a:cubicBezTo>
                    <a:pt x="430" y="409"/>
                    <a:pt x="370" y="401"/>
                    <a:pt x="310" y="389"/>
                  </a:cubicBezTo>
                  <a:cubicBezTo>
                    <a:pt x="250" y="376"/>
                    <a:pt x="190" y="360"/>
                    <a:pt x="133" y="336"/>
                  </a:cubicBezTo>
                  <a:cubicBezTo>
                    <a:pt x="105" y="324"/>
                    <a:pt x="77" y="310"/>
                    <a:pt x="51" y="291"/>
                  </a:cubicBezTo>
                  <a:cubicBezTo>
                    <a:pt x="39" y="281"/>
                    <a:pt x="27" y="270"/>
                    <a:pt x="17" y="256"/>
                  </a:cubicBezTo>
                  <a:cubicBezTo>
                    <a:pt x="7" y="242"/>
                    <a:pt x="0" y="225"/>
                    <a:pt x="0" y="206"/>
                  </a:cubicBezTo>
                  <a:cubicBezTo>
                    <a:pt x="0" y="203"/>
                    <a:pt x="0" y="203"/>
                    <a:pt x="0" y="203"/>
                  </a:cubicBezTo>
                  <a:cubicBezTo>
                    <a:pt x="0" y="202"/>
                    <a:pt x="0" y="201"/>
                    <a:pt x="1" y="200"/>
                  </a:cubicBezTo>
                  <a:cubicBezTo>
                    <a:pt x="1" y="197"/>
                    <a:pt x="1" y="195"/>
                    <a:pt x="1" y="193"/>
                  </a:cubicBezTo>
                  <a:cubicBezTo>
                    <a:pt x="2" y="189"/>
                    <a:pt x="4" y="184"/>
                    <a:pt x="5" y="180"/>
                  </a:cubicBezTo>
                  <a:cubicBezTo>
                    <a:pt x="8" y="172"/>
                    <a:pt x="13" y="164"/>
                    <a:pt x="17" y="158"/>
                  </a:cubicBezTo>
                  <a:cubicBezTo>
                    <a:pt x="27" y="144"/>
                    <a:pt x="39" y="133"/>
                    <a:pt x="52" y="123"/>
                  </a:cubicBezTo>
                  <a:cubicBezTo>
                    <a:pt x="78" y="105"/>
                    <a:pt x="106" y="91"/>
                    <a:pt x="134" y="79"/>
                  </a:cubicBezTo>
                  <a:cubicBezTo>
                    <a:pt x="192" y="56"/>
                    <a:pt x="251" y="42"/>
                    <a:pt x="311" y="30"/>
                  </a:cubicBezTo>
                  <a:cubicBezTo>
                    <a:pt x="371" y="19"/>
                    <a:pt x="431" y="11"/>
                    <a:pt x="492" y="7"/>
                  </a:cubicBezTo>
                  <a:cubicBezTo>
                    <a:pt x="553" y="2"/>
                    <a:pt x="613" y="0"/>
                    <a:pt x="674" y="1"/>
                  </a:cubicBezTo>
                  <a:cubicBezTo>
                    <a:pt x="735" y="1"/>
                    <a:pt x="795" y="4"/>
                    <a:pt x="856" y="10"/>
                  </a:cubicBezTo>
                  <a:cubicBezTo>
                    <a:pt x="916" y="15"/>
                    <a:pt x="976" y="24"/>
                    <a:pt x="1036" y="36"/>
                  </a:cubicBezTo>
                  <a:cubicBezTo>
                    <a:pt x="1095" y="48"/>
                    <a:pt x="1154" y="64"/>
                    <a:pt x="1210" y="88"/>
                  </a:cubicBezTo>
                  <a:cubicBezTo>
                    <a:pt x="1238" y="99"/>
                    <a:pt x="1265" y="113"/>
                    <a:pt x="1289" y="132"/>
                  </a:cubicBezTo>
                  <a:cubicBezTo>
                    <a:pt x="1301" y="141"/>
                    <a:pt x="1313" y="152"/>
                    <a:pt x="1321" y="164"/>
                  </a:cubicBezTo>
                  <a:cubicBezTo>
                    <a:pt x="1330" y="176"/>
                    <a:pt x="1336" y="191"/>
                    <a:pt x="1336" y="206"/>
                  </a:cubicBezTo>
                  <a:lnTo>
                    <a:pt x="1360" y="207"/>
                  </a:lnTo>
                  <a:close/>
                  <a:moveTo>
                    <a:pt x="1336" y="206"/>
                  </a:moveTo>
                  <a:cubicBezTo>
                    <a:pt x="1336" y="191"/>
                    <a:pt x="1330" y="177"/>
                    <a:pt x="1321" y="164"/>
                  </a:cubicBezTo>
                  <a:cubicBezTo>
                    <a:pt x="1312" y="152"/>
                    <a:pt x="1301" y="142"/>
                    <a:pt x="1288" y="133"/>
                  </a:cubicBezTo>
                  <a:cubicBezTo>
                    <a:pt x="1264" y="115"/>
                    <a:pt x="1237" y="102"/>
                    <a:pt x="1209" y="90"/>
                  </a:cubicBezTo>
                  <a:cubicBezTo>
                    <a:pt x="1153" y="68"/>
                    <a:pt x="1094" y="53"/>
                    <a:pt x="1035" y="42"/>
                  </a:cubicBezTo>
                  <a:cubicBezTo>
                    <a:pt x="975" y="31"/>
                    <a:pt x="915" y="23"/>
                    <a:pt x="855" y="19"/>
                  </a:cubicBezTo>
                  <a:cubicBezTo>
                    <a:pt x="795" y="14"/>
                    <a:pt x="734" y="12"/>
                    <a:pt x="674" y="13"/>
                  </a:cubicBezTo>
                  <a:cubicBezTo>
                    <a:pt x="614" y="13"/>
                    <a:pt x="553" y="16"/>
                    <a:pt x="493" y="22"/>
                  </a:cubicBezTo>
                  <a:cubicBezTo>
                    <a:pt x="433" y="27"/>
                    <a:pt x="373" y="36"/>
                    <a:pt x="315" y="48"/>
                  </a:cubicBezTo>
                  <a:cubicBezTo>
                    <a:pt x="256" y="60"/>
                    <a:pt x="197" y="76"/>
                    <a:pt x="143" y="99"/>
                  </a:cubicBezTo>
                  <a:cubicBezTo>
                    <a:pt x="115" y="110"/>
                    <a:pt x="89" y="124"/>
                    <a:pt x="66" y="141"/>
                  </a:cubicBezTo>
                  <a:cubicBezTo>
                    <a:pt x="54" y="150"/>
                    <a:pt x="44" y="160"/>
                    <a:pt x="36" y="171"/>
                  </a:cubicBezTo>
                  <a:cubicBezTo>
                    <a:pt x="33" y="176"/>
                    <a:pt x="29" y="182"/>
                    <a:pt x="27" y="188"/>
                  </a:cubicBezTo>
                  <a:cubicBezTo>
                    <a:pt x="26" y="191"/>
                    <a:pt x="25" y="194"/>
                    <a:pt x="25" y="197"/>
                  </a:cubicBezTo>
                  <a:cubicBezTo>
                    <a:pt x="25" y="199"/>
                    <a:pt x="24" y="200"/>
                    <a:pt x="24" y="202"/>
                  </a:cubicBezTo>
                  <a:cubicBezTo>
                    <a:pt x="24" y="204"/>
                    <a:pt x="24" y="204"/>
                    <a:pt x="24" y="204"/>
                  </a:cubicBezTo>
                  <a:cubicBezTo>
                    <a:pt x="24" y="207"/>
                    <a:pt x="24" y="207"/>
                    <a:pt x="24" y="207"/>
                  </a:cubicBezTo>
                  <a:cubicBezTo>
                    <a:pt x="24" y="209"/>
                    <a:pt x="24" y="209"/>
                    <a:pt x="24" y="209"/>
                  </a:cubicBezTo>
                  <a:cubicBezTo>
                    <a:pt x="24" y="209"/>
                    <a:pt x="24" y="210"/>
                    <a:pt x="24" y="211"/>
                  </a:cubicBezTo>
                  <a:cubicBezTo>
                    <a:pt x="25" y="212"/>
                    <a:pt x="25" y="214"/>
                    <a:pt x="25" y="215"/>
                  </a:cubicBezTo>
                  <a:cubicBezTo>
                    <a:pt x="26" y="219"/>
                    <a:pt x="27" y="221"/>
                    <a:pt x="28" y="224"/>
                  </a:cubicBezTo>
                  <a:cubicBezTo>
                    <a:pt x="30" y="230"/>
                    <a:pt x="33" y="236"/>
                    <a:pt x="37" y="241"/>
                  </a:cubicBezTo>
                  <a:cubicBezTo>
                    <a:pt x="45" y="252"/>
                    <a:pt x="55" y="262"/>
                    <a:pt x="67" y="270"/>
                  </a:cubicBezTo>
                  <a:cubicBezTo>
                    <a:pt x="90" y="287"/>
                    <a:pt x="116" y="300"/>
                    <a:pt x="144" y="311"/>
                  </a:cubicBezTo>
                  <a:cubicBezTo>
                    <a:pt x="199" y="333"/>
                    <a:pt x="257" y="348"/>
                    <a:pt x="316" y="359"/>
                  </a:cubicBezTo>
                  <a:cubicBezTo>
                    <a:pt x="375" y="370"/>
                    <a:pt x="434" y="378"/>
                    <a:pt x="494" y="382"/>
                  </a:cubicBezTo>
                  <a:cubicBezTo>
                    <a:pt x="554" y="387"/>
                    <a:pt x="614" y="389"/>
                    <a:pt x="674" y="388"/>
                  </a:cubicBezTo>
                  <a:cubicBezTo>
                    <a:pt x="734" y="388"/>
                    <a:pt x="794" y="385"/>
                    <a:pt x="854" y="379"/>
                  </a:cubicBezTo>
                  <a:cubicBezTo>
                    <a:pt x="913" y="374"/>
                    <a:pt x="973" y="365"/>
                    <a:pt x="1031" y="353"/>
                  </a:cubicBezTo>
                  <a:cubicBezTo>
                    <a:pt x="1089" y="341"/>
                    <a:pt x="1147" y="326"/>
                    <a:pt x="1201" y="303"/>
                  </a:cubicBezTo>
                  <a:cubicBezTo>
                    <a:pt x="1228" y="292"/>
                    <a:pt x="1253" y="278"/>
                    <a:pt x="1275" y="262"/>
                  </a:cubicBezTo>
                  <a:cubicBezTo>
                    <a:pt x="1286" y="254"/>
                    <a:pt x="1295" y="244"/>
                    <a:pt x="1302" y="235"/>
                  </a:cubicBezTo>
                  <a:cubicBezTo>
                    <a:pt x="1305" y="230"/>
                    <a:pt x="1308" y="225"/>
                    <a:pt x="1309" y="220"/>
                  </a:cubicBezTo>
                  <a:cubicBezTo>
                    <a:pt x="1310" y="218"/>
                    <a:pt x="1311" y="216"/>
                    <a:pt x="1311" y="213"/>
                  </a:cubicBezTo>
                  <a:cubicBezTo>
                    <a:pt x="1311" y="212"/>
                    <a:pt x="1312" y="211"/>
                    <a:pt x="1312" y="210"/>
                  </a:cubicBezTo>
                  <a:cubicBezTo>
                    <a:pt x="1312" y="209"/>
                    <a:pt x="1312" y="209"/>
                    <a:pt x="1312" y="209"/>
                  </a:cubicBezTo>
                  <a:cubicBezTo>
                    <a:pt x="1312" y="206"/>
                    <a:pt x="1312" y="206"/>
                    <a:pt x="1312" y="206"/>
                  </a:cubicBezTo>
                  <a:lnTo>
                    <a:pt x="1336" y="206"/>
                  </a:lnTo>
                  <a:close/>
                </a:path>
              </a:pathLst>
            </a:custGeom>
            <a:grpFill/>
            <a:ln>
              <a:noFill/>
            </a:ln>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nvGrpSpPr>
            <p:cNvPr id="33" name="Group 32"/>
            <p:cNvGrpSpPr/>
            <p:nvPr/>
          </p:nvGrpSpPr>
          <p:grpSpPr>
            <a:xfrm>
              <a:off x="9517014" y="165423"/>
              <a:ext cx="142245" cy="397333"/>
              <a:chOff x="9517014" y="165423"/>
              <a:chExt cx="142245" cy="397333"/>
            </a:xfrm>
            <a:grpFill/>
          </p:grpSpPr>
          <p:sp>
            <p:nvSpPr>
              <p:cNvPr id="43" name="Freeform 745"/>
              <p:cNvSpPr>
                <a:spLocks/>
              </p:cNvSpPr>
              <p:nvPr/>
            </p:nvSpPr>
            <p:spPr bwMode="auto">
              <a:xfrm>
                <a:off x="9517014" y="273497"/>
                <a:ext cx="142245" cy="289259"/>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44" name="Oval 746"/>
              <p:cNvSpPr>
                <a:spLocks noChangeArrowheads="1"/>
              </p:cNvSpPr>
              <p:nvPr/>
            </p:nvSpPr>
            <p:spPr bwMode="auto">
              <a:xfrm>
                <a:off x="9544827" y="165423"/>
                <a:ext cx="86619" cy="858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34" name="Group 33"/>
            <p:cNvGrpSpPr>
              <a:grpSpLocks noChangeAspect="1"/>
            </p:cNvGrpSpPr>
            <p:nvPr/>
          </p:nvGrpSpPr>
          <p:grpSpPr>
            <a:xfrm>
              <a:off x="10107769" y="147839"/>
              <a:ext cx="142245" cy="397333"/>
              <a:chOff x="7882374" y="1979957"/>
              <a:chExt cx="262996" cy="734626"/>
            </a:xfrm>
            <a:grpFill/>
          </p:grpSpPr>
          <p:sp>
            <p:nvSpPr>
              <p:cNvPr id="41"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42"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35" name="Group 34"/>
            <p:cNvGrpSpPr>
              <a:grpSpLocks noChangeAspect="1"/>
            </p:cNvGrpSpPr>
            <p:nvPr/>
          </p:nvGrpSpPr>
          <p:grpSpPr>
            <a:xfrm>
              <a:off x="9824275" y="574024"/>
              <a:ext cx="153624" cy="429120"/>
              <a:chOff x="7882374" y="1979957"/>
              <a:chExt cx="262996" cy="734626"/>
            </a:xfrm>
            <a:grpFill/>
          </p:grpSpPr>
          <p:sp>
            <p:nvSpPr>
              <p:cNvPr id="39"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40"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36" name="Group 35"/>
            <p:cNvGrpSpPr>
              <a:grpSpLocks noChangeAspect="1"/>
            </p:cNvGrpSpPr>
            <p:nvPr/>
          </p:nvGrpSpPr>
          <p:grpSpPr>
            <a:xfrm>
              <a:off x="10379862" y="538855"/>
              <a:ext cx="153624" cy="442147"/>
              <a:chOff x="7882374" y="1979957"/>
              <a:chExt cx="262996" cy="734626"/>
            </a:xfrm>
            <a:grpFill/>
          </p:grpSpPr>
          <p:sp>
            <p:nvSpPr>
              <p:cNvPr id="37"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38"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sp>
        <p:nvSpPr>
          <p:cNvPr id="55" name="Freeform 54"/>
          <p:cNvSpPr/>
          <p:nvPr/>
        </p:nvSpPr>
        <p:spPr>
          <a:xfrm>
            <a:off x="8968642" y="2200233"/>
            <a:ext cx="1990120" cy="174663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OneDrive</a:t>
            </a:r>
          </a:p>
        </p:txBody>
      </p:sp>
      <p:sp>
        <p:nvSpPr>
          <p:cNvPr id="56" name="Freeform 6"/>
          <p:cNvSpPr>
            <a:spLocks noChangeAspect="1" noEditPoints="1"/>
          </p:cNvSpPr>
          <p:nvPr/>
        </p:nvSpPr>
        <p:spPr bwMode="black">
          <a:xfrm>
            <a:off x="9503243" y="2656695"/>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57" name="Freeform 56"/>
          <p:cNvSpPr/>
          <p:nvPr/>
        </p:nvSpPr>
        <p:spPr>
          <a:xfrm>
            <a:off x="5889476" y="3964893"/>
            <a:ext cx="2596284" cy="2461922"/>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Client API</a:t>
            </a:r>
          </a:p>
        </p:txBody>
      </p:sp>
      <p:sp>
        <p:nvSpPr>
          <p:cNvPr id="60" name="Rectangle 59"/>
          <p:cNvSpPr/>
          <p:nvPr/>
        </p:nvSpPr>
        <p:spPr>
          <a:xfrm>
            <a:off x="5960181" y="5756633"/>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Search</a:t>
            </a:r>
          </a:p>
        </p:txBody>
      </p:sp>
      <p:sp>
        <p:nvSpPr>
          <p:cNvPr id="65" name="Rectangle 64"/>
          <p:cNvSpPr/>
          <p:nvPr/>
        </p:nvSpPr>
        <p:spPr>
          <a:xfrm>
            <a:off x="5961405" y="4426088"/>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defRPr/>
            </a:pPr>
            <a:r>
              <a:rPr lang="en-US" sz="1599"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68" name="Rectangle 67"/>
          <p:cNvSpPr/>
          <p:nvPr/>
        </p:nvSpPr>
        <p:spPr>
          <a:xfrm>
            <a:off x="7224878" y="4426088"/>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Taxonomy</a:t>
            </a:r>
          </a:p>
        </p:txBody>
      </p:sp>
      <p:sp>
        <p:nvSpPr>
          <p:cNvPr id="71" name="Rectangle 70"/>
          <p:cNvSpPr/>
          <p:nvPr/>
        </p:nvSpPr>
        <p:spPr>
          <a:xfrm>
            <a:off x="7220475" y="5089493"/>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BCS</a:t>
            </a:r>
          </a:p>
        </p:txBody>
      </p:sp>
      <p:grpSp>
        <p:nvGrpSpPr>
          <p:cNvPr id="73" name="Group 72"/>
          <p:cNvGrpSpPr/>
          <p:nvPr/>
        </p:nvGrpSpPr>
        <p:grpSpPr>
          <a:xfrm>
            <a:off x="5953046" y="5091360"/>
            <a:ext cx="1215292" cy="636844"/>
            <a:chOff x="2278993" y="1212341"/>
            <a:chExt cx="1920240" cy="1005851"/>
          </a:xfrm>
        </p:grpSpPr>
        <p:sp>
          <p:nvSpPr>
            <p:cNvPr id="74" name="Rectangle 73"/>
            <p:cNvSpPr/>
            <p:nvPr/>
          </p:nvSpPr>
          <p:spPr>
            <a:xfrm>
              <a:off x="2278993"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75" name="Group 74"/>
            <p:cNvGrpSpPr/>
            <p:nvPr/>
          </p:nvGrpSpPr>
          <p:grpSpPr bwMode="black">
            <a:xfrm>
              <a:off x="3152237" y="1535182"/>
              <a:ext cx="167781" cy="350062"/>
              <a:chOff x="3525838" y="989012"/>
              <a:chExt cx="401638" cy="838201"/>
            </a:xfrm>
          </p:grpSpPr>
          <p:sp>
            <p:nvSpPr>
              <p:cNvPr id="77"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78"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sp>
        <p:nvSpPr>
          <p:cNvPr id="80" name="Rectangle 79"/>
          <p:cNvSpPr/>
          <p:nvPr/>
        </p:nvSpPr>
        <p:spPr>
          <a:xfrm>
            <a:off x="7212650" y="5761502"/>
            <a:ext cx="1223117" cy="631975"/>
          </a:xfrm>
          <a:prstGeom prst="rect">
            <a:avLst/>
          </a:prstGeom>
          <a:solidFill>
            <a:schemeClr val="accent1"/>
          </a:solidFill>
          <a:ln w="10795" cap="flat" cmpd="sng" algn="ctr">
            <a:noFill/>
            <a:prstDash val="solid"/>
          </a:ln>
          <a:effectLst/>
        </p:spPr>
        <p:txBody>
          <a:bodyPr lIns="121837" tIns="60918" rIns="121837" bIns="60918" rtlCol="0" anchor="t" anchorCtr="0"/>
          <a:lstStyle/>
          <a:p>
            <a:pPr defTabSz="913912"/>
            <a:r>
              <a:rPr lang="en-US" sz="3264" dirty="0">
                <a:gradFill>
                  <a:gsLst>
                    <a:gs pos="0">
                      <a:schemeClr val="bg1"/>
                    </a:gs>
                    <a:gs pos="53000">
                      <a:schemeClr val="bg1"/>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83893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20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800" fill="hold"/>
                                        <p:tgtEl>
                                          <p:spTgt spid="50"/>
                                        </p:tgtEl>
                                        <p:attrNameLst>
                                          <p:attrName>ppt_x</p:attrName>
                                        </p:attrNameLst>
                                      </p:cBhvr>
                                      <p:tavLst>
                                        <p:tav tm="0">
                                          <p:val>
                                            <p:strVal val="#ppt_x"/>
                                          </p:val>
                                        </p:tav>
                                        <p:tav tm="100000">
                                          <p:val>
                                            <p:strVal val="#ppt_x"/>
                                          </p:val>
                                        </p:tav>
                                      </p:tavLst>
                                    </p:anim>
                                    <p:anim calcmode="lin" valueType="num">
                                      <p:cBhvr additive="base">
                                        <p:cTn id="8" dur="800" fill="hold"/>
                                        <p:tgtEl>
                                          <p:spTgt spid="50"/>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200"/>
                                        <p:tgtEl>
                                          <p:spTgt spid="73"/>
                                        </p:tgtEl>
                                      </p:cBhvr>
                                    </p:animEffect>
                                  </p:childTnLst>
                                </p:cTn>
                              </p:par>
                              <p:par>
                                <p:cTn id="12" presetID="63" presetClass="path" presetSubtype="0" decel="100000" fill="hold" nodeType="withEffect">
                                  <p:stCondLst>
                                    <p:cond delay="700"/>
                                  </p:stCondLst>
                                  <p:childTnLst>
                                    <p:animMotion origin="layout" path="M -0.02412 4.2079E-6 L -2.20832E-6 4.2079E-6 " pathEditMode="relative" rAng="0" ptsTypes="AA">
                                      <p:cBhvr>
                                        <p:cTn id="13" dur="200" fill="hold"/>
                                        <p:tgtEl>
                                          <p:spTgt spid="73"/>
                                        </p:tgtEl>
                                        <p:attrNameLst>
                                          <p:attrName>ppt_x</p:attrName>
                                          <p:attrName>ppt_y</p:attrName>
                                        </p:attrNameLst>
                                      </p:cBhvr>
                                      <p:rCtr x="1200" y="0"/>
                                    </p:animMotion>
                                  </p:childTnLst>
                                </p:cTn>
                              </p:par>
                              <p:par>
                                <p:cTn id="14" presetID="6" presetClass="emph" presetSubtype="0" accel="100000" autoRev="1" fill="hold" nodeType="withEffect">
                                  <p:stCondLst>
                                    <p:cond delay="200"/>
                                  </p:stCondLst>
                                  <p:childTnLst>
                                    <p:animScale>
                                      <p:cBhvr>
                                        <p:cTn id="15" dur="400" fill="hold"/>
                                        <p:tgtEl>
                                          <p:spTgt spid="73"/>
                                        </p:tgtEl>
                                      </p:cBhvr>
                                      <p:by x="80000" y="80000"/>
                                    </p:animScale>
                                  </p:childTnLst>
                                </p:cTn>
                              </p:par>
                              <p:par>
                                <p:cTn id="16" presetID="10" presetClass="entr" presetSubtype="0" fill="hold" grpId="0" nodeType="withEffect">
                                  <p:stCondLst>
                                    <p:cond delay="70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200"/>
                                        <p:tgtEl>
                                          <p:spTgt spid="80"/>
                                        </p:tgtEl>
                                      </p:cBhvr>
                                    </p:animEffect>
                                  </p:childTnLst>
                                </p:cTn>
                              </p:par>
                              <p:par>
                                <p:cTn id="19" presetID="63" presetClass="path" presetSubtype="0" decel="100000" fill="hold" grpId="1" nodeType="withEffect">
                                  <p:stCondLst>
                                    <p:cond delay="700"/>
                                  </p:stCondLst>
                                  <p:childTnLst>
                                    <p:animMotion origin="layout" path="M -0.02412 4.2079E-6 L -2.20832E-6 4.2079E-6 " pathEditMode="relative" rAng="0" ptsTypes="AA">
                                      <p:cBhvr>
                                        <p:cTn id="20" dur="200" fill="hold"/>
                                        <p:tgtEl>
                                          <p:spTgt spid="80"/>
                                        </p:tgtEl>
                                        <p:attrNameLst>
                                          <p:attrName>ppt_x</p:attrName>
                                          <p:attrName>ppt_y</p:attrName>
                                        </p:attrNameLst>
                                      </p:cBhvr>
                                      <p:rCtr x="1200" y="0"/>
                                    </p:animMotion>
                                  </p:childTnLst>
                                </p:cTn>
                              </p:par>
                              <p:par>
                                <p:cTn id="21" presetID="6" presetClass="emph" presetSubtype="0" accel="100000" autoRev="1" fill="hold" grpId="2" nodeType="withEffect">
                                  <p:stCondLst>
                                    <p:cond delay="200"/>
                                  </p:stCondLst>
                                  <p:childTnLst>
                                    <p:animScale>
                                      <p:cBhvr>
                                        <p:cTn id="22" dur="400" fill="hold"/>
                                        <p:tgtEl>
                                          <p:spTgt spid="80"/>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P spid="80"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11430006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29165" y="2582872"/>
            <a:ext cx="8220075" cy="1828800"/>
          </a:xfrm>
        </p:spPr>
        <p:txBody>
          <a:bodyPr/>
          <a:lstStyle/>
          <a:p>
            <a:pPr algn="ctr"/>
            <a:r>
              <a:rPr lang="en-US" sz="6600" dirty="0" smtClean="0">
                <a:solidFill>
                  <a:schemeClr val="tx1"/>
                </a:solidFill>
              </a:rPr>
              <a:t>http://aka.ms/o365apis  </a:t>
            </a:r>
            <a:endParaRPr lang="en-US" sz="6600" dirty="0">
              <a:solidFill>
                <a:schemeClr val="tx1"/>
              </a:solidFill>
            </a:endParaRPr>
          </a:p>
        </p:txBody>
      </p:sp>
    </p:spTree>
    <p:extLst>
      <p:ext uri="{BB962C8B-B14F-4D97-AF65-F5344CB8AC3E}">
        <p14:creationId xmlns:p14="http://schemas.microsoft.com/office/powerpoint/2010/main" val="270441872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89092" y="152340"/>
            <a:ext cx="9875412" cy="6686248"/>
          </a:xfrm>
          <a:prstGeom prst="rect">
            <a:avLst/>
          </a:prstGeom>
        </p:spPr>
      </p:pic>
    </p:spTree>
    <p:extLst>
      <p:ext uri="{BB962C8B-B14F-4D97-AF65-F5344CB8AC3E}">
        <p14:creationId xmlns:p14="http://schemas.microsoft.com/office/powerpoint/2010/main" val="253151904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43462"/>
          <a:stretch/>
        </p:blipFill>
        <p:spPr>
          <a:xfrm>
            <a:off x="1280531" y="281658"/>
            <a:ext cx="9857977" cy="6404892"/>
          </a:xfrm>
          <a:prstGeom prst="rect">
            <a:avLst/>
          </a:prstGeom>
          <a:ln>
            <a:solidFill>
              <a:schemeClr val="bg1">
                <a:lumMod val="50000"/>
              </a:schemeClr>
            </a:solidFill>
          </a:ln>
        </p:spPr>
      </p:pic>
    </p:spTree>
    <p:extLst>
      <p:ext uri="{BB962C8B-B14F-4D97-AF65-F5344CB8AC3E}">
        <p14:creationId xmlns:p14="http://schemas.microsoft.com/office/powerpoint/2010/main" val="127990904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09311" y="285749"/>
            <a:ext cx="6620117" cy="6410325"/>
          </a:xfrm>
          <a:prstGeom prst="rect">
            <a:avLst/>
          </a:prstGeom>
          <a:ln>
            <a:solidFill>
              <a:schemeClr val="bg1">
                <a:lumMod val="50000"/>
              </a:schemeClr>
            </a:solidFill>
          </a:ln>
        </p:spPr>
      </p:pic>
    </p:spTree>
    <p:extLst>
      <p:ext uri="{BB962C8B-B14F-4D97-AF65-F5344CB8AC3E}">
        <p14:creationId xmlns:p14="http://schemas.microsoft.com/office/powerpoint/2010/main" val="391572166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73817" y="571214"/>
            <a:ext cx="6666667" cy="5561905"/>
          </a:xfrm>
          <a:prstGeom prst="rect">
            <a:avLst/>
          </a:prstGeom>
        </p:spPr>
      </p:pic>
    </p:spTree>
    <p:extLst>
      <p:ext uri="{BB962C8B-B14F-4D97-AF65-F5344CB8AC3E}">
        <p14:creationId xmlns:p14="http://schemas.microsoft.com/office/powerpoint/2010/main" val="230258339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367800724"/>
              </p:ext>
            </p:extLst>
          </p:nvPr>
        </p:nvGraphicFramePr>
        <p:xfrm>
          <a:off x="447754" y="1268177"/>
          <a:ext cx="11453125" cy="4411217"/>
        </p:xfrm>
        <a:graphic>
          <a:graphicData uri="http://schemas.openxmlformats.org/drawingml/2006/table">
            <a:tbl>
              <a:tblPr firstRow="1" bandRow="1">
                <a:tableStyleId>{5C22544A-7EE6-4342-B048-85BDC9FD1C3A}</a:tableStyleId>
              </a:tblPr>
              <a:tblGrid>
                <a:gridCol w="11453125">
                  <a:extLst>
                    <a:ext uri="{9D8B030D-6E8A-4147-A177-3AD203B41FA5}">
                      <a16:colId xmlns:a16="http://schemas.microsoft.com/office/drawing/2014/main" xmlns="" val="1253488153"/>
                    </a:ext>
                  </a:extLst>
                </a:gridCol>
              </a:tblGrid>
              <a:tr h="1068310">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3260" marR="93260" marT="46630" marB="46630" anchor="ctr"/>
                </a:tc>
                <a:extLst>
                  <a:ext uri="{0D108BD9-81ED-4DB2-BD59-A6C34878D82A}">
                    <a16:rowId xmlns:a16="http://schemas.microsoft.com/office/drawing/2014/main" xmlns="" val="829859176"/>
                  </a:ext>
                </a:extLst>
              </a:tr>
              <a:tr h="0">
                <a:tc>
                  <a:txBody>
                    <a:bodyPr/>
                    <a:lstStyle/>
                    <a:p>
                      <a:r>
                        <a:rPr lang="en-US" sz="1800" b="0" dirty="0" smtClean="0"/>
                        <a:t>Module 1: Overview of Office</a:t>
                      </a:r>
                      <a:r>
                        <a:rPr lang="en-US" sz="1800" b="0" baseline="0" dirty="0" smtClean="0"/>
                        <a:t> 365 Development</a:t>
                      </a:r>
                    </a:p>
                  </a:txBody>
                  <a:tcPr marL="93260" marR="93260" marT="46630" marB="46630" anchor="ctr"/>
                </a:tc>
                <a:extLst>
                  <a:ext uri="{0D108BD9-81ED-4DB2-BD59-A6C34878D82A}">
                    <a16:rowId xmlns:a16="http://schemas.microsoft.com/office/drawing/2014/main" xmlns="" val="1946132611"/>
                  </a:ext>
                </a:extLst>
              </a:tr>
              <a:tr h="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93260" marR="93260" marT="46630" marB="46630" anchor="ctr"/>
                </a:tc>
                <a:extLst>
                  <a:ext uri="{0D108BD9-81ED-4DB2-BD59-A6C34878D82A}">
                    <a16:rowId xmlns:a16="http://schemas.microsoft.com/office/drawing/2014/main" xmlns="" val="3204002662"/>
                  </a:ext>
                </a:extLst>
              </a:tr>
              <a:tr h="3952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Getting started</a:t>
                      </a:r>
                      <a:r>
                        <a:rPr lang="en-US" sz="1800" baseline="0" dirty="0" smtClean="0"/>
                        <a:t> with Apps for SharePoint</a:t>
                      </a:r>
                      <a:endParaRPr lang="en-US" sz="1800" b="0" dirty="0" smtClean="0"/>
                    </a:p>
                  </a:txBody>
                  <a:tcPr marL="93260" marR="93260" marT="46630" marB="46630" anchor="ctr"/>
                </a:tc>
                <a:extLst>
                  <a:ext uri="{0D108BD9-81ED-4DB2-BD59-A6C34878D82A}">
                    <a16:rowId xmlns:a16="http://schemas.microsoft.com/office/drawing/2014/main" xmlns="" val="4266278162"/>
                  </a:ext>
                </a:extLst>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4: Getting started with the Office 365 APIs</a:t>
                      </a:r>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Getting started with Mobile development with Office 365</a:t>
                      </a:r>
                      <a:endParaRPr lang="en-US" sz="1800" b="0" dirty="0" smtClean="0"/>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Setting up your Developer environment in Office 365</a:t>
                      </a:r>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Setting up your on-premises environment for app development</a:t>
                      </a:r>
                    </a:p>
                  </a:txBody>
                  <a:tcPr marL="93260" marR="93260" marT="46630" marB="46630" anchor="ctr"/>
                </a:tc>
              </a:tr>
            </a:tbl>
          </a:graphicData>
        </a:graphic>
      </p:graphicFrame>
    </p:spTree>
    <p:extLst>
      <p:ext uri="{BB962C8B-B14F-4D97-AF65-F5344CB8AC3E}">
        <p14:creationId xmlns:p14="http://schemas.microsoft.com/office/powerpoint/2010/main" val="350790353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89665" y="730595"/>
            <a:ext cx="6657143" cy="5533333"/>
          </a:xfrm>
          <a:prstGeom prst="rect">
            <a:avLst/>
          </a:prstGeom>
        </p:spPr>
      </p:pic>
    </p:spTree>
    <p:extLst>
      <p:ext uri="{BB962C8B-B14F-4D97-AF65-F5344CB8AC3E}">
        <p14:creationId xmlns:p14="http://schemas.microsoft.com/office/powerpoint/2010/main" val="95500316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4638" y="1200150"/>
            <a:ext cx="11887200" cy="4078353"/>
          </a:xfrm>
          <a:prstGeom prst="rect">
            <a:avLst/>
          </a:prstGeom>
          <a:ln>
            <a:solidFill>
              <a:schemeClr val="bg1">
                <a:lumMod val="50000"/>
              </a:schemeClr>
            </a:solidFill>
          </a:ln>
        </p:spPr>
      </p:pic>
    </p:spTree>
    <p:extLst>
      <p:ext uri="{BB962C8B-B14F-4D97-AF65-F5344CB8AC3E}">
        <p14:creationId xmlns:p14="http://schemas.microsoft.com/office/powerpoint/2010/main" val="369150362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Azure Active </a:t>
            </a:r>
            <a:r>
              <a:rPr lang="en-US" dirty="0" smtClean="0"/>
              <a:t>Directory </a:t>
            </a:r>
            <a:r>
              <a:rPr lang="en-US" dirty="0"/>
              <a:t>portal</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2779837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Authentication </a:t>
            </a:r>
            <a:r>
              <a:rPr lang="en-US" dirty="0" smtClean="0"/>
              <a:t>process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79101753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164" y="284337"/>
            <a:ext cx="11374438" cy="763587"/>
          </a:xfrm>
        </p:spPr>
        <p:txBody>
          <a:bodyPr/>
          <a:lstStyle/>
          <a:p>
            <a:r>
              <a:rPr lang="en-US" sz="5400" dirty="0" smtClean="0"/>
              <a:t>Get the tools</a:t>
            </a:r>
            <a:endParaRPr lang="en-US" sz="5400" dirty="0"/>
          </a:p>
        </p:txBody>
      </p:sp>
      <p:pic>
        <p:nvPicPr>
          <p:cNvPr id="1026" name="Picture 2" descr="D:\Users\andrew\AppData\Local\Temp\SNAGHTML39a33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571" y="1292060"/>
            <a:ext cx="8053332" cy="5565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80882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6830" y="1201539"/>
            <a:ext cx="11875008" cy="2015262"/>
          </a:xfrm>
        </p:spPr>
        <p:txBody>
          <a:bodyPr vert="horz" lIns="146304" tIns="91440" rIns="146304" bIns="91440" rtlCol="0">
            <a:noAutofit/>
          </a:bodyPr>
          <a:lstStyle/>
          <a:p>
            <a:r>
              <a:rPr lang="en-US" sz="3600" dirty="0" smtClean="0"/>
              <a:t>.NET </a:t>
            </a:r>
            <a:r>
              <a:rPr lang="en-US" sz="3600" dirty="0"/>
              <a:t>Windows Store Apps</a:t>
            </a:r>
          </a:p>
          <a:p>
            <a:r>
              <a:rPr lang="en-US" sz="3600" dirty="0"/>
              <a:t>Windows Forms </a:t>
            </a:r>
            <a:r>
              <a:rPr lang="en-US" sz="3600" dirty="0" smtClean="0"/>
              <a:t>Application</a:t>
            </a:r>
            <a:endParaRPr lang="en-US" sz="3600" dirty="0"/>
          </a:p>
          <a:p>
            <a:r>
              <a:rPr lang="en-US" sz="3600" dirty="0"/>
              <a:t>WPF Application</a:t>
            </a:r>
          </a:p>
          <a:p>
            <a:r>
              <a:rPr lang="en-US" sz="3600" dirty="0"/>
              <a:t>ASP.NET MVC Web Application</a:t>
            </a:r>
          </a:p>
          <a:p>
            <a:r>
              <a:rPr lang="en-US" sz="3600" dirty="0"/>
              <a:t>ASP.NET Web Forms Application</a:t>
            </a:r>
          </a:p>
          <a:p>
            <a:r>
              <a:rPr lang="en-US" sz="3600" dirty="0" err="1"/>
              <a:t>Xamarin</a:t>
            </a:r>
            <a:r>
              <a:rPr lang="en-US" sz="3600" dirty="0"/>
              <a:t> Android and iOS Applications</a:t>
            </a:r>
          </a:p>
          <a:p>
            <a:r>
              <a:rPr lang="en-US" sz="3600" dirty="0"/>
              <a:t>Multi-device </a:t>
            </a:r>
            <a:r>
              <a:rPr lang="en-US" sz="3600" dirty="0" smtClean="0"/>
              <a:t>Hybrid Apps (</a:t>
            </a:r>
            <a:r>
              <a:rPr lang="en-US" sz="3600" dirty="0"/>
              <a:t>Cordova)</a:t>
            </a:r>
          </a:p>
          <a:p>
            <a:endParaRPr lang="en-US" sz="3600" dirty="0"/>
          </a:p>
        </p:txBody>
      </p:sp>
      <p:sp>
        <p:nvSpPr>
          <p:cNvPr id="3" name="Title 2"/>
          <p:cNvSpPr>
            <a:spLocks noGrp="1"/>
          </p:cNvSpPr>
          <p:nvPr>
            <p:ph type="title"/>
          </p:nvPr>
        </p:nvSpPr>
        <p:spPr/>
        <p:txBody>
          <a:bodyPr/>
          <a:lstStyle/>
          <a:p>
            <a:r>
              <a:rPr lang="en-US" sz="5400" dirty="0" smtClean="0"/>
              <a:t>Visual Studio project </a:t>
            </a:r>
            <a:r>
              <a:rPr lang="en-US" sz="5400" dirty="0"/>
              <a:t>s</a:t>
            </a:r>
            <a:r>
              <a:rPr lang="en-US" sz="5400" dirty="0" smtClean="0"/>
              <a:t>upport</a:t>
            </a:r>
            <a:endParaRPr lang="en-US" sz="5400" dirty="0"/>
          </a:p>
        </p:txBody>
      </p:sp>
    </p:spTree>
    <p:extLst>
      <p:ext uri="{BB962C8B-B14F-4D97-AF65-F5344CB8AC3E}">
        <p14:creationId xmlns:p14="http://schemas.microsoft.com/office/powerpoint/2010/main" val="3565272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86491" y="754405"/>
            <a:ext cx="8863492" cy="5485714"/>
          </a:xfrm>
          <a:prstGeom prst="rect">
            <a:avLst/>
          </a:prstGeom>
        </p:spPr>
      </p:pic>
    </p:spTree>
    <p:extLst>
      <p:ext uri="{BB962C8B-B14F-4D97-AF65-F5344CB8AC3E}">
        <p14:creationId xmlns:p14="http://schemas.microsoft.com/office/powerpoint/2010/main" val="10555655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b="0" dirty="0"/>
              <a:t>Getting started </a:t>
            </a:r>
            <a:r>
              <a:rPr lang="en-US" sz="3200" b="0" dirty="0" smtClean="0"/>
              <a:t>Office </a:t>
            </a:r>
            <a:r>
              <a:rPr lang="en-US" sz="3200" b="0" dirty="0"/>
              <a:t>365 API tools </a:t>
            </a:r>
            <a:r>
              <a:rPr lang="en-US" sz="3200" b="0" dirty="0" smtClean="0"/>
              <a:t>for </a:t>
            </a:r>
            <a:r>
              <a:rPr lang="en-US" sz="3200" b="0" dirty="0"/>
              <a:t>VS ASP.NET MVC</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34000547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43052"/>
          <a:stretch/>
        </p:blipFill>
        <p:spPr>
          <a:xfrm>
            <a:off x="199189" y="-8307"/>
            <a:ext cx="12038095" cy="6980252"/>
          </a:xfrm>
          <a:prstGeom prst="rect">
            <a:avLst/>
          </a:prstGeom>
        </p:spPr>
      </p:pic>
      <p:grpSp>
        <p:nvGrpSpPr>
          <p:cNvPr id="5" name="Group 4"/>
          <p:cNvGrpSpPr/>
          <p:nvPr/>
        </p:nvGrpSpPr>
        <p:grpSpPr>
          <a:xfrm>
            <a:off x="-258764" y="6036253"/>
            <a:ext cx="9677401" cy="652605"/>
            <a:chOff x="-258764" y="6136461"/>
            <a:chExt cx="9677401" cy="652605"/>
          </a:xfrm>
        </p:grpSpPr>
        <p:sp>
          <p:nvSpPr>
            <p:cNvPr id="6" name="Rectangle 5"/>
            <p:cNvSpPr/>
            <p:nvPr/>
          </p:nvSpPr>
          <p:spPr bwMode="auto">
            <a:xfrm>
              <a:off x="-258764" y="6136461"/>
              <a:ext cx="9677401" cy="652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198437" y="6240462"/>
              <a:ext cx="8229600" cy="369332"/>
            </a:xfrm>
            <a:prstGeom prst="rect">
              <a:avLst/>
            </a:prstGeom>
          </p:spPr>
          <p:txBody>
            <a:bodyPr wrap="square">
              <a:spAutoFit/>
            </a:bodyPr>
            <a:lstStyle/>
            <a:p>
              <a:r>
                <a:rPr lang="en-US" dirty="0" smtClean="0">
                  <a:gradFill>
                    <a:gsLst>
                      <a:gs pos="0">
                        <a:schemeClr val="bg1"/>
                      </a:gs>
                      <a:gs pos="53000">
                        <a:schemeClr val="bg1"/>
                      </a:gs>
                    </a:gsLst>
                    <a:lin ang="5400000" scaled="0"/>
                  </a:gradFill>
                </a:rPr>
                <a:t>http://aka.ms/Office365DevAPIs</a:t>
              </a:r>
              <a:endParaRPr lang="en-US" dirty="0">
                <a:gradFill>
                  <a:gsLst>
                    <a:gs pos="0">
                      <a:schemeClr val="bg1"/>
                    </a:gs>
                    <a:gs pos="53000">
                      <a:schemeClr val="bg1"/>
                    </a:gs>
                  </a:gsLst>
                  <a:lin ang="5400000" scaled="0"/>
                </a:gradFill>
              </a:endParaRPr>
            </a:p>
          </p:txBody>
        </p:sp>
      </p:grpSp>
    </p:spTree>
    <p:extLst>
      <p:ext uri="{BB962C8B-B14F-4D97-AF65-F5344CB8AC3E}">
        <p14:creationId xmlns:p14="http://schemas.microsoft.com/office/powerpoint/2010/main" val="400436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51099424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 with the Office </a:t>
            </a:r>
            <a:r>
              <a:rPr lang="en-US" dirty="0"/>
              <a:t>365 APIs</a:t>
            </a:r>
          </a:p>
        </p:txBody>
      </p:sp>
      <p:sp>
        <p:nvSpPr>
          <p:cNvPr id="5" name="Subtitle 4"/>
          <p:cNvSpPr>
            <a:spLocks noGrp="1"/>
          </p:cNvSpPr>
          <p:nvPr>
            <p:ph type="subTitle" idx="1"/>
          </p:nvPr>
        </p:nvSpPr>
        <p:spPr>
          <a:xfrm>
            <a:off x="543079" y="4830051"/>
            <a:ext cx="7795851" cy="1916182"/>
          </a:xfrm>
        </p:spPr>
        <p:txBody>
          <a:bodyPr/>
          <a:lstStyle/>
          <a:p>
            <a:endParaRPr lang="en-US" dirty="0"/>
          </a:p>
        </p:txBody>
      </p:sp>
    </p:spTree>
    <p:extLst>
      <p:ext uri="{BB962C8B-B14F-4D97-AF65-F5344CB8AC3E}">
        <p14:creationId xmlns:p14="http://schemas.microsoft.com/office/powerpoint/2010/main" val="193337654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ASP.NET MVC </a:t>
            </a:r>
            <a:r>
              <a:rPr lang="en-US" b="0" dirty="0" smtClean="0"/>
              <a:t>project </a:t>
            </a:r>
            <a:r>
              <a:rPr lang="en-US" b="0" dirty="0"/>
              <a:t>demo</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55094825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err="1" smtClean="0"/>
              <a:t>AngularJS</a:t>
            </a:r>
            <a:r>
              <a:rPr lang="en-US" b="0" dirty="0" smtClean="0"/>
              <a:t> </a:t>
            </a:r>
            <a:r>
              <a:rPr lang="en-US" b="0" dirty="0"/>
              <a:t>HTML/JS </a:t>
            </a:r>
            <a:r>
              <a:rPr lang="en-US" b="0" dirty="0" smtClean="0"/>
              <a:t>project </a:t>
            </a:r>
            <a:r>
              <a:rPr lang="en-US" b="0" dirty="0"/>
              <a:t>demo</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4533854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a:t>Intro to the Office 365 APIs</a:t>
            </a:r>
          </a:p>
          <a:p>
            <a:r>
              <a:rPr lang="en-US" dirty="0"/>
              <a:t>Getting started</a:t>
            </a:r>
          </a:p>
          <a:p>
            <a:r>
              <a:rPr lang="en-US" dirty="0"/>
              <a:t>Demos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7961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6318" y="1139848"/>
            <a:ext cx="4244933" cy="1001122"/>
          </a:xfrm>
          <a:prstGeom prst="rect">
            <a:avLst/>
          </a:prstGeom>
          <a:noFill/>
        </p:spPr>
        <p:txBody>
          <a:bodyPr wrap="none" lIns="182655" tIns="146123" rIns="182655" bIns="146123" rtlCol="0">
            <a:spAutoFit/>
          </a:bodyPr>
          <a:lstStyle/>
          <a:p>
            <a:pPr defTabSz="931741">
              <a:lnSpc>
                <a:spcPct val="90000"/>
              </a:lnSpc>
              <a:spcAft>
                <a:spcPts val="600"/>
              </a:spcAft>
            </a:pPr>
            <a:r>
              <a:rPr lang="en-US" sz="4998" dirty="0">
                <a:solidFill>
                  <a:srgbClr val="FF0000"/>
                </a:solidFill>
                <a:latin typeface="Segoe UI Light"/>
              </a:rPr>
              <a:t>dev.office.com</a:t>
            </a:r>
          </a:p>
        </p:txBody>
      </p:sp>
      <p:sp>
        <p:nvSpPr>
          <p:cNvPr id="5" name="TextBox 4"/>
          <p:cNvSpPr txBox="1"/>
          <p:nvPr/>
        </p:nvSpPr>
        <p:spPr>
          <a:xfrm>
            <a:off x="818885" y="3198036"/>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Explore </a:t>
            </a:r>
          </a:p>
          <a:p>
            <a:pPr defTabSz="577372"/>
            <a:r>
              <a:rPr lang="en-US" sz="2040" dirty="0">
                <a:solidFill>
                  <a:srgbClr val="FF0000"/>
                </a:solidFill>
                <a:cs typeface="Segoe UI" panose="020B0502040204020203" pitchFamily="34" charset="0"/>
              </a:rPr>
              <a:t>http://</a:t>
            </a:r>
            <a:r>
              <a:rPr lang="en-US" sz="2040" dirty="0" err="1">
                <a:solidFill>
                  <a:srgbClr val="FF0000"/>
                </a:solidFill>
                <a:cs typeface="Segoe UI" panose="020B0502040204020203" pitchFamily="34" charset="0"/>
              </a:rPr>
              <a:t>apisandbox.msdn.microsoft.com</a:t>
            </a:r>
            <a:endParaRPr lang="en-US" sz="2040" dirty="0">
              <a:solidFill>
                <a:srgbClr val="FF0000"/>
              </a:solidFill>
              <a:cs typeface="Segoe UI" panose="020B0502040204020203" pitchFamily="34" charset="0"/>
            </a:endParaRPr>
          </a:p>
        </p:txBody>
      </p:sp>
      <p:sp>
        <p:nvSpPr>
          <p:cNvPr id="6" name="TextBox 5"/>
          <p:cNvSpPr txBox="1"/>
          <p:nvPr/>
        </p:nvSpPr>
        <p:spPr>
          <a:xfrm>
            <a:off x="787450" y="2150939"/>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Sign up</a:t>
            </a:r>
          </a:p>
          <a:p>
            <a:pPr defTabSz="577372"/>
            <a:r>
              <a:rPr lang="en-US" sz="2040" dirty="0">
                <a:solidFill>
                  <a:srgbClr val="FF0000"/>
                </a:solidFill>
                <a:cs typeface="Segoe UI" panose="020B0502040204020203" pitchFamily="34" charset="0"/>
              </a:rPr>
              <a:t>http://</a:t>
            </a:r>
            <a:r>
              <a:rPr lang="en-US" sz="2040" dirty="0" err="1">
                <a:solidFill>
                  <a:srgbClr val="FF0000"/>
                </a:solidFill>
                <a:cs typeface="Segoe UI" panose="020B0502040204020203" pitchFamily="34" charset="0"/>
              </a:rPr>
              <a:t>dev.office.com</a:t>
            </a:r>
            <a:r>
              <a:rPr lang="en-US" sz="2040" dirty="0">
                <a:solidFill>
                  <a:srgbClr val="FF0000"/>
                </a:solidFill>
                <a:cs typeface="Segoe UI" panose="020B0502040204020203" pitchFamily="34" charset="0"/>
              </a:rPr>
              <a:t>/getting-started</a:t>
            </a:r>
          </a:p>
        </p:txBody>
      </p:sp>
      <p:sp>
        <p:nvSpPr>
          <p:cNvPr id="7" name="TextBox 6"/>
          <p:cNvSpPr txBox="1"/>
          <p:nvPr/>
        </p:nvSpPr>
        <p:spPr>
          <a:xfrm>
            <a:off x="766318" y="4333737"/>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Get trained</a:t>
            </a:r>
            <a:br>
              <a:rPr lang="en-US" sz="3599" dirty="0">
                <a:solidFill>
                  <a:srgbClr val="FF0000"/>
                </a:solidFill>
                <a:latin typeface="Segoe UI Light" panose="020B0502040204020203" pitchFamily="34" charset="0"/>
                <a:cs typeface="Segoe UI Light" panose="020B0502040204020203" pitchFamily="34" charset="0"/>
              </a:rPr>
            </a:br>
            <a:r>
              <a:rPr lang="en-US" sz="2040" dirty="0">
                <a:solidFill>
                  <a:srgbClr val="FF0000"/>
                </a:solidFill>
                <a:cs typeface="Segoe UI" panose="020B0502040204020203" pitchFamily="34" charset="0"/>
              </a:rPr>
              <a:t>http://dev.office.com/training</a:t>
            </a:r>
          </a:p>
        </p:txBody>
      </p:sp>
      <p:grpSp>
        <p:nvGrpSpPr>
          <p:cNvPr id="9" name="Group 8"/>
          <p:cNvGrpSpPr/>
          <p:nvPr/>
        </p:nvGrpSpPr>
        <p:grpSpPr>
          <a:xfrm>
            <a:off x="7386244" y="1226040"/>
            <a:ext cx="4323848" cy="38475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91366" tIns="45684" rIns="91366" bIns="45684" numCol="1" anchor="t" anchorCtr="0" compatLnSpc="1">
              <a:prstTxWarp prst="textNoShape">
                <a:avLst/>
              </a:prstTxWarp>
              <a:noAutofit/>
            </a:bodyPr>
            <a:lstStyle/>
            <a:p>
              <a:pPr defTabSz="932003"/>
              <a:endParaRPr lang="en-US" sz="1798">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grpSp>
      <p:grpSp>
        <p:nvGrpSpPr>
          <p:cNvPr id="14" name="Group 13"/>
          <p:cNvGrpSpPr/>
          <p:nvPr/>
        </p:nvGrpSpPr>
        <p:grpSpPr>
          <a:xfrm>
            <a:off x="5899426" y="2824113"/>
            <a:ext cx="4112812" cy="2662772"/>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grpSp>
      <p:grpSp>
        <p:nvGrpSpPr>
          <p:cNvPr id="65" name="Group 64"/>
          <p:cNvGrpSpPr/>
          <p:nvPr/>
        </p:nvGrpSpPr>
        <p:grpSpPr>
          <a:xfrm>
            <a:off x="10683170" y="3813190"/>
            <a:ext cx="834023" cy="154310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995949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506034" y="1258376"/>
            <a:ext cx="4771122" cy="5445454"/>
          </a:xfrm>
        </p:spPr>
        <p:txBody>
          <a:bodyPr/>
          <a:lstStyle/>
          <a:p>
            <a:pPr>
              <a:spcBef>
                <a:spcPts val="600"/>
              </a:spcBef>
              <a:spcAft>
                <a:spcPts val="600"/>
              </a:spcAft>
            </a:pPr>
            <a:r>
              <a:rPr lang="en-US" dirty="0" smtClean="0"/>
              <a:t>Office 365 Network</a:t>
            </a:r>
            <a:br>
              <a:rPr lang="en-US" dirty="0" smtClean="0"/>
            </a:br>
            <a:r>
              <a:rPr lang="en-US" sz="2448" dirty="0"/>
              <a:t>Share you best practices and join conversations</a:t>
            </a:r>
            <a:r>
              <a:rPr lang="en-US" dirty="0" smtClean="0"/>
              <a:t/>
            </a:r>
            <a:br>
              <a:rPr lang="en-US" dirty="0" smtClean="0"/>
            </a:br>
            <a:r>
              <a:rPr lang="en-US" dirty="0"/>
              <a:t/>
            </a:r>
            <a:br>
              <a:rPr lang="en-US" dirty="0"/>
            </a:br>
            <a:r>
              <a:rPr lang="en-US" sz="2448" dirty="0">
                <a:hlinkClick r:id="rId2"/>
              </a:rPr>
              <a:t>https://www.yammer.com/itpronetwork</a:t>
            </a:r>
            <a:r>
              <a:rPr lang="en-US" sz="2448" dirty="0"/>
              <a:t> </a:t>
            </a:r>
          </a:p>
          <a:p>
            <a:pPr>
              <a:spcBef>
                <a:spcPts val="3000"/>
              </a:spcBef>
              <a:spcAft>
                <a:spcPts val="600"/>
              </a:spcAft>
            </a:pPr>
            <a:r>
              <a:rPr lang="en-US" dirty="0" err="1" smtClean="0"/>
              <a:t>Stackoverflow</a:t>
            </a:r>
            <a:r>
              <a:rPr lang="en-US" dirty="0"/>
              <a:t/>
            </a:r>
            <a:br>
              <a:rPr lang="en-US" dirty="0"/>
            </a:br>
            <a:r>
              <a:rPr lang="en-US" sz="2448" dirty="0"/>
              <a:t>Ask deep technical questions to a world-wide set of developers</a:t>
            </a:r>
          </a:p>
          <a:p>
            <a:pPr>
              <a:spcBef>
                <a:spcPts val="3000"/>
              </a:spcBef>
              <a:spcAft>
                <a:spcPts val="600"/>
              </a:spcAft>
            </a:pPr>
            <a:r>
              <a:rPr lang="en-US" sz="2448" dirty="0">
                <a:hlinkClick r:id="rId3"/>
              </a:rPr>
              <a:t>http://stackoverflow.com/questions/tagged/ms-office</a:t>
            </a:r>
            <a:r>
              <a:rPr lang="en-US" sz="2448" dirty="0"/>
              <a:t> </a:t>
            </a:r>
          </a:p>
          <a:p>
            <a:pPr>
              <a:spcBef>
                <a:spcPts val="600"/>
              </a:spcBef>
              <a:spcAft>
                <a:spcPts val="600"/>
              </a:spcAft>
            </a:pPr>
            <a:endParaRPr lang="en-US" sz="2000" dirty="0"/>
          </a:p>
          <a:p>
            <a:pPr>
              <a:spcBef>
                <a:spcPts val="600"/>
              </a:spcBef>
              <a:spcAft>
                <a:spcPts val="600"/>
              </a:spcAft>
            </a:pPr>
            <a:endParaRPr lang="en-US" dirty="0"/>
          </a:p>
        </p:txBody>
      </p:sp>
      <p:pic>
        <p:nvPicPr>
          <p:cNvPr id="5" name="Picture 4"/>
          <p:cNvPicPr>
            <a:picLocks noChangeAspect="1"/>
          </p:cNvPicPr>
          <p:nvPr/>
        </p:nvPicPr>
        <p:blipFill>
          <a:blip r:embed="rId4"/>
          <a:stretch>
            <a:fillRect/>
          </a:stretch>
        </p:blipFill>
        <p:spPr>
          <a:xfrm>
            <a:off x="403937" y="1908163"/>
            <a:ext cx="913308" cy="765772"/>
          </a:xfrm>
          <a:prstGeom prst="rect">
            <a:avLst/>
          </a:prstGeom>
        </p:spPr>
      </p:pic>
      <p:pic>
        <p:nvPicPr>
          <p:cNvPr id="10" name="Picture 9"/>
          <p:cNvPicPr>
            <a:picLocks noChangeAspect="1"/>
          </p:cNvPicPr>
          <p:nvPr/>
        </p:nvPicPr>
        <p:blipFill>
          <a:blip r:embed="rId5"/>
          <a:stretch>
            <a:fillRect/>
          </a:stretch>
        </p:blipFill>
        <p:spPr>
          <a:xfrm>
            <a:off x="467789" y="2368190"/>
            <a:ext cx="785604" cy="1000506"/>
          </a:xfrm>
          <a:prstGeom prst="rect">
            <a:avLst/>
          </a:prstGeom>
        </p:spPr>
      </p:pic>
      <p:pic>
        <p:nvPicPr>
          <p:cNvPr id="4" name="Picture 3"/>
          <p:cNvPicPr>
            <a:picLocks noChangeAspect="1"/>
          </p:cNvPicPr>
          <p:nvPr/>
        </p:nvPicPr>
        <p:blipFill rotWithShape="1">
          <a:blip r:embed="rId6"/>
          <a:srcRect r="79756"/>
          <a:stretch/>
        </p:blipFill>
        <p:spPr>
          <a:xfrm>
            <a:off x="467790" y="3709892"/>
            <a:ext cx="643130" cy="853288"/>
          </a:xfrm>
          <a:prstGeom prst="rect">
            <a:avLst/>
          </a:prstGeom>
        </p:spPr>
      </p:pic>
      <p:sp>
        <p:nvSpPr>
          <p:cNvPr id="11" name="Text Placeholder 1"/>
          <p:cNvSpPr txBox="1">
            <a:spLocks/>
          </p:cNvSpPr>
          <p:nvPr/>
        </p:nvSpPr>
        <p:spPr>
          <a:xfrm>
            <a:off x="7662853" y="1258375"/>
            <a:ext cx="4771122" cy="5445454"/>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spcAft>
                <a:spcPts val="600"/>
              </a:spcAft>
            </a:pPr>
            <a:r>
              <a:rPr lang="en-US" sz="3672" dirty="0" err="1">
                <a:gradFill>
                  <a:gsLst>
                    <a:gs pos="1250">
                      <a:srgbClr val="797A7D"/>
                    </a:gs>
                    <a:gs pos="100000">
                      <a:srgbClr val="797A7D"/>
                    </a:gs>
                  </a:gsLst>
                  <a:lin ang="5400000" scaled="0"/>
                </a:gradFill>
              </a:rPr>
              <a:t>UserVoice</a:t>
            </a:r>
            <a:r>
              <a:rPr lang="en-US" sz="3672" dirty="0">
                <a:gradFill>
                  <a:gsLst>
                    <a:gs pos="1250">
                      <a:srgbClr val="797A7D"/>
                    </a:gs>
                    <a:gs pos="100000">
                      <a:srgbClr val="797A7D"/>
                    </a:gs>
                  </a:gsLst>
                  <a:lin ang="5400000" scaled="0"/>
                </a:gradFill>
              </a:rPr>
              <a:t/>
            </a:r>
            <a:br>
              <a:rPr lang="en-US" sz="3672" dirty="0">
                <a:gradFill>
                  <a:gsLst>
                    <a:gs pos="1250">
                      <a:srgbClr val="797A7D"/>
                    </a:gs>
                    <a:gs pos="100000">
                      <a:srgbClr val="797A7D"/>
                    </a:gs>
                  </a:gsLst>
                  <a:lin ang="5400000" scaled="0"/>
                </a:gradFill>
              </a:rPr>
            </a:br>
            <a:r>
              <a:rPr lang="en-US" sz="2448" dirty="0">
                <a:gradFill>
                  <a:gsLst>
                    <a:gs pos="1250">
                      <a:srgbClr val="797A7D"/>
                    </a:gs>
                    <a:gs pos="100000">
                      <a:srgbClr val="797A7D"/>
                    </a:gs>
                  </a:gsLst>
                  <a:lin ang="5400000" scaled="0"/>
                </a:gradFill>
              </a:rPr>
              <a:t>Provide suggestions of what you want in future versions</a:t>
            </a:r>
            <a:endParaRPr lang="en-US" sz="2448" dirty="0">
              <a:gradFill>
                <a:gsLst>
                  <a:gs pos="1250">
                    <a:srgbClr val="797A7D"/>
                  </a:gs>
                  <a:gs pos="100000">
                    <a:srgbClr val="797A7D"/>
                  </a:gs>
                </a:gsLst>
                <a:lin ang="5400000" scaled="0"/>
              </a:gradFill>
              <a:latin typeface="Segoe UI"/>
            </a:endParaRPr>
          </a:p>
          <a:p>
            <a:pPr>
              <a:spcBef>
                <a:spcPts val="600"/>
              </a:spcBef>
              <a:spcAft>
                <a:spcPts val="600"/>
              </a:spcAft>
            </a:pPr>
            <a:endParaRPr lang="en-US" sz="2448" dirty="0">
              <a:gradFill>
                <a:gsLst>
                  <a:gs pos="1250">
                    <a:srgbClr val="797A7D"/>
                  </a:gs>
                  <a:gs pos="100000">
                    <a:srgbClr val="797A7D"/>
                  </a:gs>
                </a:gsLst>
                <a:lin ang="5400000" scaled="0"/>
              </a:gradFill>
              <a:latin typeface="Segoe UI"/>
              <a:hlinkClick r:id="rId7"/>
            </a:endParaRPr>
          </a:p>
          <a:p>
            <a:pPr>
              <a:spcBef>
                <a:spcPts val="600"/>
              </a:spcBef>
              <a:spcAft>
                <a:spcPts val="600"/>
              </a:spcAft>
            </a:pPr>
            <a:r>
              <a:rPr lang="en-US" sz="2448" dirty="0">
                <a:gradFill>
                  <a:gsLst>
                    <a:gs pos="1250">
                      <a:srgbClr val="797A7D"/>
                    </a:gs>
                    <a:gs pos="100000">
                      <a:srgbClr val="797A7D"/>
                    </a:gs>
                  </a:gsLst>
                  <a:lin ang="5400000" scaled="0"/>
                </a:gradFill>
                <a:latin typeface="Segoe UI"/>
                <a:hlinkClick r:id="rId8"/>
              </a:rPr>
              <a:t>http://officespdev.uservoice.com/</a:t>
            </a:r>
            <a:r>
              <a:rPr lang="en-US" sz="2448" dirty="0">
                <a:gradFill>
                  <a:gsLst>
                    <a:gs pos="1250">
                      <a:srgbClr val="797A7D"/>
                    </a:gs>
                    <a:gs pos="100000">
                      <a:srgbClr val="797A7D"/>
                    </a:gs>
                  </a:gsLst>
                  <a:lin ang="5400000" scaled="0"/>
                </a:gradFill>
                <a:latin typeface="Segoe UI"/>
              </a:rPr>
              <a:t> </a:t>
            </a:r>
            <a:endParaRPr lang="en-US" sz="2000" dirty="0">
              <a:gradFill>
                <a:gsLst>
                  <a:gs pos="1250">
                    <a:srgbClr val="797A7D"/>
                  </a:gs>
                  <a:gs pos="100000">
                    <a:srgbClr val="797A7D"/>
                  </a:gs>
                </a:gsLst>
                <a:lin ang="5400000" scaled="0"/>
              </a:gradFill>
            </a:endParaRPr>
          </a:p>
          <a:p>
            <a:pPr>
              <a:spcBef>
                <a:spcPts val="600"/>
              </a:spcBef>
              <a:spcAft>
                <a:spcPts val="600"/>
              </a:spcAft>
            </a:pPr>
            <a:endParaRPr lang="en-US" sz="3672" dirty="0">
              <a:gradFill>
                <a:gsLst>
                  <a:gs pos="1250">
                    <a:srgbClr val="797A7D"/>
                  </a:gs>
                  <a:gs pos="100000">
                    <a:srgbClr val="797A7D"/>
                  </a:gs>
                </a:gsLst>
                <a:lin ang="5400000" scaled="0"/>
              </a:gradFill>
            </a:endParaRPr>
          </a:p>
          <a:p>
            <a:pPr>
              <a:spcBef>
                <a:spcPts val="600"/>
              </a:spcBef>
              <a:spcAft>
                <a:spcPts val="600"/>
              </a:spcAft>
            </a:pPr>
            <a:endParaRPr lang="en-US" sz="3672"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2094" y="1908163"/>
            <a:ext cx="956857" cy="920053"/>
          </a:xfrm>
          <a:prstGeom prst="rect">
            <a:avLst/>
          </a:prstGeom>
        </p:spPr>
      </p:pic>
    </p:spTree>
    <p:extLst>
      <p:ext uri="{BB962C8B-B14F-4D97-AF65-F5344CB8AC3E}">
        <p14:creationId xmlns:p14="http://schemas.microsoft.com/office/powerpoint/2010/main" val="55883602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54364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a:t>Intro to the Office 365 APIs</a:t>
            </a:r>
          </a:p>
          <a:p>
            <a:r>
              <a:rPr lang="en-US" dirty="0"/>
              <a:t>Getting started</a:t>
            </a:r>
          </a:p>
          <a:p>
            <a:r>
              <a:rPr lang="en-US" dirty="0"/>
              <a:t>Demos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96159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75006" y="912082"/>
            <a:ext cx="11532712" cy="204221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1832" fontAlgn="base">
              <a:spcBef>
                <a:spcPct val="0"/>
              </a:spcBef>
              <a:spcAft>
                <a:spcPct val="0"/>
              </a:spcAft>
            </a:pPr>
            <a:endParaRPr lang="en-US" sz="1799"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099" y="1301513"/>
            <a:ext cx="3864619" cy="1585213"/>
          </a:xfrm>
          <a:prstGeom prst="rect">
            <a:avLst/>
          </a:prstGeom>
        </p:spPr>
      </p:pic>
      <p:sp>
        <p:nvSpPr>
          <p:cNvPr id="9" name="Title 8"/>
          <p:cNvSpPr>
            <a:spLocks noGrp="1"/>
          </p:cNvSpPr>
          <p:nvPr>
            <p:ph type="title"/>
          </p:nvPr>
        </p:nvSpPr>
        <p:spPr>
          <a:xfrm>
            <a:off x="300837" y="-1531"/>
            <a:ext cx="11884782" cy="917336"/>
          </a:xfrm>
        </p:spPr>
        <p:txBody>
          <a:bodyPr/>
          <a:lstStyle/>
          <a:p>
            <a:r>
              <a:rPr lang="en-US" dirty="0" smtClean="0"/>
              <a:t>Vision</a:t>
            </a:r>
            <a:endParaRPr lang="en-US" dirty="0"/>
          </a:p>
        </p:txBody>
      </p:sp>
      <p:grpSp>
        <p:nvGrpSpPr>
          <p:cNvPr id="357" name="Group 356"/>
          <p:cNvGrpSpPr/>
          <p:nvPr/>
        </p:nvGrpSpPr>
        <p:grpSpPr>
          <a:xfrm>
            <a:off x="294485" y="1196040"/>
            <a:ext cx="3768797" cy="1517040"/>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91403" tIns="45701" rIns="91403" bIns="45701" numCol="1" anchor="t" anchorCtr="0" compatLnSpc="1">
                <a:prstTxWarp prst="textNoShape">
                  <a:avLst/>
                </a:prstTxWarp>
                <a:noAutofit/>
              </a:bodyPr>
              <a:lstStyle/>
              <a:p>
                <a:pPr defTabSz="932283"/>
                <a:endParaRPr lang="en-US" sz="1799">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grpSp>
        <p:nvGrpSpPr>
          <p:cNvPr id="439" name="Group 438"/>
          <p:cNvGrpSpPr/>
          <p:nvPr/>
        </p:nvGrpSpPr>
        <p:grpSpPr>
          <a:xfrm>
            <a:off x="5381621" y="1315568"/>
            <a:ext cx="1826517" cy="1557786"/>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13"/>
                <a:endParaRPr lang="en-US" sz="1799">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13"/>
                <a:endParaRPr lang="en-US" sz="1799">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425054" y="2091305"/>
            <a:ext cx="316129" cy="622961"/>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sp>
        <p:nvSpPr>
          <p:cNvPr id="516" name="Rectangle 515"/>
          <p:cNvSpPr/>
          <p:nvPr/>
        </p:nvSpPr>
        <p:spPr bwMode="auto">
          <a:xfrm>
            <a:off x="469905"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9905" y="3887356"/>
            <a:ext cx="3807922" cy="280557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9905"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85933" y="4070677"/>
            <a:ext cx="1012704" cy="368590"/>
            <a:chOff x="683707" y="4085194"/>
            <a:chExt cx="1013112" cy="368739"/>
          </a:xfrm>
        </p:grpSpPr>
        <p:sp>
          <p:nvSpPr>
            <p:cNvPr id="520" name="TextBox 519"/>
            <p:cNvSpPr txBox="1"/>
            <p:nvPr/>
          </p:nvSpPr>
          <p:spPr>
            <a:xfrm>
              <a:off x="1132043" y="4154025"/>
              <a:ext cx="564776" cy="197708"/>
            </a:xfrm>
            <a:prstGeom prst="rect">
              <a:avLst/>
            </a:prstGeom>
            <a:noFill/>
          </p:spPr>
          <p:txBody>
            <a:bodyPr wrap="square" lIns="0" tIns="0" rIns="0" bIns="0" rtlCol="0">
              <a:spAutoFit/>
            </a:bodyPr>
            <a:lstStyle/>
            <a:p>
              <a:pPr defTabSz="932283">
                <a:lnSpc>
                  <a:spcPct val="90000"/>
                </a:lnSpc>
                <a:spcAft>
                  <a:spcPts val="600"/>
                </a:spcAft>
              </a:pPr>
              <a:r>
                <a:rPr lang="en-US" sz="1399" spc="-30"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85934" y="5375195"/>
            <a:ext cx="1055478" cy="179956"/>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35" name="Group 32"/>
          <p:cNvGrpSpPr>
            <a:grpSpLocks noChangeAspect="1"/>
          </p:cNvGrpSpPr>
          <p:nvPr/>
        </p:nvGrpSpPr>
        <p:grpSpPr bwMode="auto">
          <a:xfrm>
            <a:off x="685934" y="5676063"/>
            <a:ext cx="1110623" cy="358030"/>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55" name="Group 554"/>
          <p:cNvGrpSpPr/>
          <p:nvPr/>
        </p:nvGrpSpPr>
        <p:grpSpPr>
          <a:xfrm>
            <a:off x="2343883" y="5397977"/>
            <a:ext cx="1769611" cy="328841"/>
            <a:chOff x="3780357" y="9151926"/>
            <a:chExt cx="1910317" cy="392096"/>
          </a:xfrm>
        </p:grpSpPr>
        <p:sp>
          <p:nvSpPr>
            <p:cNvPr id="556" name="TextBox 555"/>
            <p:cNvSpPr txBox="1"/>
            <p:nvPr/>
          </p:nvSpPr>
          <p:spPr>
            <a:xfrm>
              <a:off x="4286127" y="9235523"/>
              <a:ext cx="1404547" cy="235644"/>
            </a:xfrm>
            <a:prstGeom prst="rect">
              <a:avLst/>
            </a:prstGeom>
            <a:noFill/>
          </p:spPr>
          <p:txBody>
            <a:bodyPr wrap="square" lIns="0" tIns="0" rIns="0" bIns="0" rtlCol="0">
              <a:spAutoFit/>
            </a:bodyPr>
            <a:lstStyle/>
            <a:p>
              <a:pPr defTabSz="932283">
                <a:lnSpc>
                  <a:spcPct val="90000"/>
                </a:lnSpc>
                <a:spcAft>
                  <a:spcPts val="600"/>
                </a:spcAft>
              </a:pPr>
              <a:r>
                <a:rPr lang="en-US" sz="1399" spc="-30"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91003" y="4560180"/>
            <a:ext cx="788607" cy="351177"/>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559" name="Group 558"/>
          <p:cNvGrpSpPr/>
          <p:nvPr/>
        </p:nvGrpSpPr>
        <p:grpSpPr>
          <a:xfrm>
            <a:off x="691003" y="5032270"/>
            <a:ext cx="964153" cy="222013"/>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33134"/>
            </a:xfrm>
            <a:prstGeom prst="rect">
              <a:avLst/>
            </a:prstGeom>
            <a:noFill/>
          </p:spPr>
          <p:txBody>
            <a:bodyPr wrap="square" lIns="0" tIns="0" rIns="0" bIns="0" rtlCol="0">
              <a:spAutoFit/>
            </a:bodyPr>
            <a:lstStyle/>
            <a:p>
              <a:pPr defTabSz="932283">
                <a:lnSpc>
                  <a:spcPct val="90000"/>
                </a:lnSpc>
                <a:spcAft>
                  <a:spcPts val="600"/>
                </a:spcAft>
              </a:pPr>
              <a:r>
                <a:rPr lang="en-US" sz="1199" spc="-30"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84866" y="6155008"/>
            <a:ext cx="1071505" cy="36710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75" name="Freeform 35"/>
          <p:cNvSpPr>
            <a:spLocks noChangeAspect="1" noEditPoints="1"/>
          </p:cNvSpPr>
          <p:nvPr/>
        </p:nvSpPr>
        <p:spPr bwMode="auto">
          <a:xfrm>
            <a:off x="2343883" y="4070677"/>
            <a:ext cx="1321246" cy="36962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576" name="Group 53"/>
          <p:cNvGrpSpPr>
            <a:grpSpLocks noChangeAspect="1"/>
          </p:cNvGrpSpPr>
          <p:nvPr/>
        </p:nvGrpSpPr>
        <p:grpSpPr bwMode="auto">
          <a:xfrm>
            <a:off x="2343883" y="4515576"/>
            <a:ext cx="958826" cy="366683"/>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95" name="Group 140"/>
          <p:cNvGrpSpPr>
            <a:grpSpLocks noChangeAspect="1"/>
          </p:cNvGrpSpPr>
          <p:nvPr/>
        </p:nvGrpSpPr>
        <p:grpSpPr bwMode="auto">
          <a:xfrm>
            <a:off x="2343882" y="4957536"/>
            <a:ext cx="1287818" cy="365164"/>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11" name="Freeform 33"/>
          <p:cNvSpPr>
            <a:spLocks noChangeAspect="1" noEditPoints="1"/>
          </p:cNvSpPr>
          <p:nvPr/>
        </p:nvSpPr>
        <p:spPr bwMode="auto">
          <a:xfrm>
            <a:off x="2343883" y="5802095"/>
            <a:ext cx="837158" cy="347040"/>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43882" y="6224411"/>
            <a:ext cx="1058231" cy="255612"/>
          </a:xfrm>
          <a:prstGeom prst="rect">
            <a:avLst/>
          </a:prstGeom>
        </p:spPr>
      </p:pic>
      <p:sp>
        <p:nvSpPr>
          <p:cNvPr id="614" name="Rectangle 613"/>
          <p:cNvSpPr/>
          <p:nvPr/>
        </p:nvSpPr>
        <p:spPr bwMode="auto">
          <a:xfrm>
            <a:off x="4319470"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319470"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319470" y="3887355"/>
            <a:ext cx="3807922" cy="2831383"/>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999">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Users and </a:t>
                  </a:r>
                  <a:br>
                    <a:rPr lang="en-US" sz="1199" dirty="0">
                      <a:gradFill>
                        <a:gsLst>
                          <a:gs pos="2917">
                            <a:srgbClr val="FFFFFF"/>
                          </a:gs>
                          <a:gs pos="30000">
                            <a:srgbClr val="FFFFFF"/>
                          </a:gs>
                        </a:gsLst>
                        <a:lin ang="5400000" scaled="0"/>
                      </a:gradFill>
                    </a:rPr>
                  </a:br>
                  <a:r>
                    <a:rPr lang="en-US" sz="1199"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58" tIns="44777" rIns="89558" bIns="44777" numCol="1" anchor="t" anchorCtr="0" compatLnSpc="1">
              <a:prstTxWarp prst="textNoShape">
                <a:avLst/>
              </a:prstTxWarp>
            </a:bodyPr>
            <a:lstStyle/>
            <a:p>
              <a:pPr defTabSz="913290"/>
              <a:endParaRPr lang="en-US" sz="1798"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grpSp>
      <p:sp>
        <p:nvSpPr>
          <p:cNvPr id="658" name="Rectangle 657"/>
          <p:cNvSpPr/>
          <p:nvPr/>
        </p:nvSpPr>
        <p:spPr bwMode="auto">
          <a:xfrm>
            <a:off x="8169036"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169036" y="3887356"/>
            <a:ext cx="3807922" cy="280557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169036"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10477" y="4920601"/>
            <a:ext cx="544841" cy="272420"/>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26500" y="4934894"/>
            <a:ext cx="966411" cy="258900"/>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29983" y="4846947"/>
            <a:ext cx="324509" cy="411770"/>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9066728" y="4854758"/>
            <a:ext cx="407270" cy="409011"/>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324003" y="5652215"/>
            <a:ext cx="1019896" cy="33996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401690" y="6132364"/>
            <a:ext cx="1096786" cy="412392"/>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309705" y="4115618"/>
            <a:ext cx="484844" cy="455870"/>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583412" y="4107918"/>
            <a:ext cx="501074" cy="442349"/>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270363" y="4086849"/>
            <a:ext cx="414143" cy="484487"/>
          </a:xfrm>
          <a:prstGeom prst="rect">
            <a:avLst/>
          </a:prstGeom>
          <a:noFill/>
          <a:ln>
            <a:noFill/>
          </a:ln>
          <a:effectLst/>
          <a:extLst/>
        </p:spPr>
      </p:pic>
      <p:grpSp>
        <p:nvGrpSpPr>
          <p:cNvPr id="673" name="Group 672"/>
          <p:cNvGrpSpPr/>
          <p:nvPr/>
        </p:nvGrpSpPr>
        <p:grpSpPr>
          <a:xfrm>
            <a:off x="9915227" y="4098073"/>
            <a:ext cx="429194" cy="484456"/>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91391" tIns="45694" rIns="91391" bIns="45694" numCol="1" anchor="t" anchorCtr="0" compatLnSpc="1">
              <a:prstTxWarp prst="textNoShape">
                <a:avLst/>
              </a:prstTxWarp>
            </a:bodyPr>
            <a:lstStyle/>
            <a:p>
              <a:pPr defTabSz="932105"/>
              <a:r>
                <a:rPr lang="en-US" sz="1799"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grpSp>
      <p:grpSp>
        <p:nvGrpSpPr>
          <p:cNvPr id="676" name="Group 25"/>
          <p:cNvGrpSpPr>
            <a:grpSpLocks noChangeAspect="1"/>
          </p:cNvGrpSpPr>
          <p:nvPr/>
        </p:nvGrpSpPr>
        <p:grpSpPr bwMode="auto">
          <a:xfrm>
            <a:off x="8375698" y="5747213"/>
            <a:ext cx="1578794" cy="191325"/>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300914" y="4133642"/>
            <a:ext cx="694718" cy="426538"/>
          </a:xfrm>
          <a:prstGeom prst="rect">
            <a:avLst/>
          </a:prstGeom>
        </p:spPr>
      </p:pic>
      <p:grpSp>
        <p:nvGrpSpPr>
          <p:cNvPr id="692" name="Group 691"/>
          <p:cNvGrpSpPr>
            <a:grpSpLocks noChangeAspect="1"/>
          </p:cNvGrpSpPr>
          <p:nvPr/>
        </p:nvGrpSpPr>
        <p:grpSpPr>
          <a:xfrm>
            <a:off x="8497332" y="4745329"/>
            <a:ext cx="401514" cy="566699"/>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Tree>
    <p:extLst>
      <p:ext uri="{BB962C8B-B14F-4D97-AF65-F5344CB8AC3E}">
        <p14:creationId xmlns:p14="http://schemas.microsoft.com/office/powerpoint/2010/main" val="448428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a:t>
            </a:r>
            <a:r>
              <a:rPr lang="en-US" dirty="0" smtClean="0"/>
              <a:t>Office </a:t>
            </a:r>
            <a:r>
              <a:rPr lang="en-US" dirty="0"/>
              <a:t>365 APIs</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3652146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Office 365 device apps</a:t>
            </a:r>
            <a:endParaRPr lang="en-US" sz="5400" dirty="0"/>
          </a:p>
        </p:txBody>
      </p:sp>
      <p:pic>
        <p:nvPicPr>
          <p:cNvPr id="4" name="Picture 3"/>
          <p:cNvPicPr>
            <a:picLocks noChangeAspect="1"/>
          </p:cNvPicPr>
          <p:nvPr/>
        </p:nvPicPr>
        <p:blipFill rotWithShape="1">
          <a:blip r:embed="rId3"/>
          <a:srcRect l="13975" t="30366" r="63943" b="32367"/>
          <a:stretch/>
        </p:blipFill>
        <p:spPr>
          <a:xfrm>
            <a:off x="470078" y="1655385"/>
            <a:ext cx="4650891" cy="2207632"/>
          </a:xfrm>
          <a:prstGeom prst="rect">
            <a:avLst/>
          </a:prstGeom>
        </p:spPr>
      </p:pic>
      <p:pic>
        <p:nvPicPr>
          <p:cNvPr id="5" name="Picture 4"/>
          <p:cNvPicPr>
            <a:picLocks noChangeAspect="1"/>
          </p:cNvPicPr>
          <p:nvPr/>
        </p:nvPicPr>
        <p:blipFill rotWithShape="1">
          <a:blip r:embed="rId4"/>
          <a:srcRect l="1653" t="18672" r="83780" b="44074"/>
          <a:stretch/>
        </p:blipFill>
        <p:spPr>
          <a:xfrm>
            <a:off x="5261719" y="1655386"/>
            <a:ext cx="3069270" cy="2207632"/>
          </a:xfrm>
          <a:prstGeom prst="rect">
            <a:avLst/>
          </a:prstGeom>
        </p:spPr>
      </p:pic>
      <p:pic>
        <p:nvPicPr>
          <p:cNvPr id="6" name="Picture 5"/>
          <p:cNvPicPr>
            <a:picLocks noChangeAspect="1"/>
          </p:cNvPicPr>
          <p:nvPr/>
        </p:nvPicPr>
        <p:blipFill rotWithShape="1">
          <a:blip r:embed="rId5"/>
          <a:srcRect l="16562" t="30741" r="66771" b="40874"/>
          <a:stretch/>
        </p:blipFill>
        <p:spPr>
          <a:xfrm>
            <a:off x="5261719" y="4029227"/>
            <a:ext cx="5174424" cy="2478470"/>
          </a:xfrm>
          <a:prstGeom prst="rect">
            <a:avLst/>
          </a:prstGeom>
          <a:ln w="9525" cap="sq">
            <a:solidFill>
              <a:schemeClr val="bg1">
                <a:lumMod val="85000"/>
              </a:schemeClr>
            </a:solidFill>
            <a:prstDash val="solid"/>
            <a:miter lim="800000"/>
          </a:ln>
          <a:effectLst/>
        </p:spPr>
      </p:pic>
      <p:pic>
        <p:nvPicPr>
          <p:cNvPr id="8" name="Picture 7"/>
          <p:cNvPicPr>
            <a:picLocks noChangeAspect="1"/>
          </p:cNvPicPr>
          <p:nvPr/>
        </p:nvPicPr>
        <p:blipFill>
          <a:blip r:embed="rId6"/>
          <a:stretch>
            <a:fillRect/>
          </a:stretch>
        </p:blipFill>
        <p:spPr>
          <a:xfrm>
            <a:off x="475828" y="4029227"/>
            <a:ext cx="4630634" cy="2471830"/>
          </a:xfrm>
          <a:prstGeom prst="rect">
            <a:avLst/>
          </a:prstGeom>
        </p:spPr>
      </p:pic>
    </p:spTree>
    <p:extLst>
      <p:ext uri="{BB962C8B-B14F-4D97-AF65-F5344CB8AC3E}">
        <p14:creationId xmlns:p14="http://schemas.microsoft.com/office/powerpoint/2010/main" val="3975576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6896" y="287372"/>
            <a:ext cx="11375536" cy="762786"/>
          </a:xfrm>
        </p:spPr>
        <p:txBody>
          <a:bodyPr/>
          <a:lstStyle/>
          <a:p>
            <a:r>
              <a:rPr lang="en-US" sz="5400" dirty="0" smtClean="0"/>
              <a:t>Common consent</a:t>
            </a:r>
            <a:endParaRPr lang="en-US" sz="5400" dirty="0"/>
          </a:p>
        </p:txBody>
      </p:sp>
      <p:pic>
        <p:nvPicPr>
          <p:cNvPr id="5" name="Picture 11"/>
          <p:cNvPicPr>
            <a:picLocks noChangeAspect="1"/>
          </p:cNvPicPr>
          <p:nvPr/>
        </p:nvPicPr>
        <p:blipFill rotWithShape="1">
          <a:blip r:embed="rId2"/>
          <a:stretch/>
        </p:blipFill>
        <p:spPr>
          <a:xfrm>
            <a:off x="2820005" y="1200151"/>
            <a:ext cx="6309317" cy="5508034"/>
          </a:xfrm>
          <a:prstGeom prst="rect">
            <a:avLst/>
          </a:prstGeom>
          <a:noFill/>
          <a:ln>
            <a:noFill/>
          </a:ln>
        </p:spPr>
      </p:pic>
      <p:sp>
        <p:nvSpPr>
          <p:cNvPr id="6" name="Oval 5"/>
          <p:cNvSpPr/>
          <p:nvPr/>
        </p:nvSpPr>
        <p:spPr bwMode="auto">
          <a:xfrm>
            <a:off x="5212408" y="1759921"/>
            <a:ext cx="3108944" cy="1371585"/>
          </a:xfrm>
          <a:prstGeom prst="ellipse">
            <a:avLst/>
          </a:prstGeom>
          <a:no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996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756" y="1212341"/>
            <a:ext cx="11375536" cy="3290749"/>
          </a:xfrm>
        </p:spPr>
        <p:txBody>
          <a:bodyPr vert="horz" lIns="146304" tIns="91440" rIns="146304" bIns="91440" rtlCol="0">
            <a:noAutofit/>
          </a:bodyPr>
          <a:lstStyle/>
          <a:p>
            <a:r>
              <a:rPr lang="en-US" sz="4000" dirty="0"/>
              <a:t>Azure AD graph, Exchange, SharePoint</a:t>
            </a:r>
            <a:r>
              <a:rPr lang="en-US" sz="4000" dirty="0" smtClean="0"/>
              <a:t>,…</a:t>
            </a:r>
            <a:endParaRPr lang="en-US" sz="4000" dirty="0"/>
          </a:p>
          <a:p>
            <a:r>
              <a:rPr lang="en-US" sz="4000" dirty="0"/>
              <a:t>Device apps and standalone </a:t>
            </a:r>
            <a:r>
              <a:rPr lang="en-US" sz="4000" dirty="0" smtClean="0"/>
              <a:t>websites</a:t>
            </a:r>
            <a:endParaRPr lang="en-US" sz="4000" dirty="0"/>
          </a:p>
          <a:p>
            <a:r>
              <a:rPr lang="en-US" sz="4000" dirty="0"/>
              <a:t>Admin and end-user consent</a:t>
            </a:r>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Single </a:t>
            </a:r>
            <a:r>
              <a:rPr lang="en-US" sz="5400" dirty="0" smtClean="0"/>
              <a:t>authentication </a:t>
            </a:r>
            <a:r>
              <a:rPr lang="en-US" sz="5400" dirty="0"/>
              <a:t>flow for Office 365</a:t>
            </a:r>
          </a:p>
        </p:txBody>
      </p:sp>
    </p:spTree>
    <p:extLst>
      <p:ext uri="{BB962C8B-B14F-4D97-AF65-F5344CB8AC3E}">
        <p14:creationId xmlns:p14="http://schemas.microsoft.com/office/powerpoint/2010/main" val="4146070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http://purl.org/dc/terms/"/>
    <ds:schemaRef ds:uri="5fad15d0-477e-40da-a20d-40d4ca777cbd"/>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15305</TotalTime>
  <Words>1363</Words>
  <Application>Microsoft Office PowerPoint</Application>
  <PresentationFormat>Custom</PresentationFormat>
  <Paragraphs>158</Paragraphs>
  <Slides>35</Slides>
  <Notes>9</Notes>
  <HiddenSlides>1</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35</vt:i4>
      </vt:variant>
    </vt:vector>
  </HeadingPairs>
  <TitlesOfParts>
    <vt:vector size="51" baseType="lpstr">
      <vt:lpstr>Arial</vt:lpstr>
      <vt:lpstr>Calibri</vt:lpstr>
      <vt:lpstr>Consolas</vt:lpstr>
      <vt:lpstr>Courier New</vt:lpstr>
      <vt:lpstr>Lucida Console</vt:lpstr>
      <vt:lpstr>Segoe UI</vt:lpstr>
      <vt:lpstr>Segoe UI Black</vt:lpstr>
      <vt:lpstr>Segoe UI Light</vt:lpstr>
      <vt:lpstr>Segoe UI Semibold</vt:lpstr>
      <vt:lpstr>Wingdings</vt:lpstr>
      <vt:lpstr>1_5-30055_Office Template 2012 - 16x9 - White Background</vt:lpstr>
      <vt:lpstr>1_TechEd 2014 Dk Blue</vt:lpstr>
      <vt:lpstr>5-30055_Office Template 2012 - 16x9 - White Background</vt:lpstr>
      <vt:lpstr>1_Metro Presentation</vt:lpstr>
      <vt:lpstr>2_TEE14 Speaker PPT Template</vt:lpstr>
      <vt:lpstr>2_5-30055_Office Template 2012 - 16x9 - White Background</vt:lpstr>
      <vt:lpstr>Office 365 Development</vt:lpstr>
      <vt:lpstr>Course Agenda</vt:lpstr>
      <vt:lpstr>Getting started with the Office 365 APIs</vt:lpstr>
      <vt:lpstr>Agenda </vt:lpstr>
      <vt:lpstr>Vision</vt:lpstr>
      <vt:lpstr>Intro to the Office 365 APIs</vt:lpstr>
      <vt:lpstr>Office 365 device apps</vt:lpstr>
      <vt:lpstr>Common consent</vt:lpstr>
      <vt:lpstr>Single authentication flow for Office 365</vt:lpstr>
      <vt:lpstr>Secure protocol</vt:lpstr>
      <vt:lpstr>Office 365 discovery services</vt:lpstr>
      <vt:lpstr>The SharePoint client APIs</vt:lpstr>
      <vt:lpstr>Office 365 APIs Roadmap</vt:lpstr>
      <vt:lpstr>Getting Started</vt:lpstr>
      <vt:lpstr>http://aka.ms/o365apis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 the tools</vt:lpstr>
      <vt:lpstr>Visual Studio project support</vt:lpstr>
      <vt:lpstr>PowerPoint Presentation</vt:lpstr>
      <vt:lpstr>PowerPoint Presentation</vt:lpstr>
      <vt:lpstr>PowerPoint Presentation</vt:lpstr>
      <vt:lpstr>Demos</vt:lpstr>
      <vt:lpstr>PowerPoint Presentation</vt:lpstr>
      <vt:lpstr>PowerPoint Presentation</vt:lpstr>
      <vt:lpstr>Summary</vt:lpstr>
      <vt:lpstr>PowerPoint Presentation</vt:lpstr>
      <vt:lpstr>Feedback</vt:lpstr>
      <vt:lpstr>PowerPoint Presentation</vt:lpstr>
    </vt:vector>
  </TitlesOfParts>
  <Manager>&lt;Speech writer name goes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Andrew Connell</cp:lastModifiedBy>
  <cp:revision>433</cp:revision>
  <dcterms:created xsi:type="dcterms:W3CDTF">2013-10-21T21:40:33Z</dcterms:created>
  <dcterms:modified xsi:type="dcterms:W3CDTF">2014-11-25T20:59:14Z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